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352" r:id="rId4"/>
    <p:sldId id="332" r:id="rId5"/>
    <p:sldId id="353" r:id="rId6"/>
    <p:sldId id="354" r:id="rId7"/>
    <p:sldId id="355" r:id="rId8"/>
    <p:sldId id="336" r:id="rId9"/>
    <p:sldId id="365" r:id="rId10"/>
    <p:sldId id="356" r:id="rId11"/>
    <p:sldId id="357" r:id="rId12"/>
    <p:sldId id="340" r:id="rId13"/>
    <p:sldId id="358" r:id="rId14"/>
    <p:sldId id="367" r:id="rId15"/>
    <p:sldId id="359" r:id="rId16"/>
    <p:sldId id="364" r:id="rId17"/>
    <p:sldId id="361" r:id="rId18"/>
    <p:sldId id="362" r:id="rId19"/>
    <p:sldId id="363" r:id="rId20"/>
    <p:sldId id="369" r:id="rId21"/>
    <p:sldId id="368" r:id="rId22"/>
    <p:sldId id="345" r:id="rId23"/>
    <p:sldId id="346" r:id="rId24"/>
    <p:sldId id="366" r:id="rId25"/>
    <p:sldId id="328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04040"/>
    <a:srgbClr val="01FBFB"/>
    <a:srgbClr val="00FB01"/>
    <a:srgbClr val="FE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70" autoAdjust="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14FBB-5A5B-4247-A583-4749BCD7C765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62A31-D81E-4A82-A426-9085A5C24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7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2A31-D81E-4A82-A426-9085A5C247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B28EB-795A-4AE3-9617-0A2C3CEBC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89F4D6-BBCB-4584-8E40-CE024AD92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B1698-4979-40B5-B8FA-B057165E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341D18-89C7-421E-91D2-9D2763BA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AA30D-206C-40A7-801A-8F95C57E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3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A850D-6EB1-4689-8A63-5DDF3BE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997408-BCA8-4B77-B95A-2AF2914E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BE6CF-4CFA-4DCE-8C87-1CCE0772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DF5EC-C7EA-48D7-8067-644DDEF8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F6C11-30E8-41F3-8E34-08A8CCA8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8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314EE0-7546-4735-B3AF-BC4A71011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3BA6A6-EFD5-451F-92E9-F7AE2E24F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8561C-EB0E-418C-AEDD-ACEEF6E3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7ED8E-14E8-4B8E-BC85-00F0F335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40915-9890-49DC-8D1F-FF5AE1CA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7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82ACF-B47D-4ADD-B72D-57E5A82C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BDB59-801E-427E-A411-207AC2B94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61F06-7FA6-4F06-8532-27EBD811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54C92-2902-430C-8276-DF184503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12DAD-790B-44D3-A162-9995E309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3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FD3F8-17F8-44F2-A8A9-9664B436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91D17-020F-48C1-B18F-4F1B3514E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4B84D-AB15-472D-8DD2-6225A01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437071-0F2F-4D12-86AD-149688BB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C97B9-DC02-4091-915C-1B68431D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10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7959F-303B-4E60-82B2-33D02AE0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C4426-3A85-4377-9D5D-4FF029568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664783-18D3-4CCB-AA1A-34A62682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961A67-3ED8-4240-8772-67A043CB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D473F-FEFD-4F6A-A216-02F79A9E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55639-E696-4B19-8AFC-3F62CD37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3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C8C9A-5DDE-4F21-9132-4244048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54F79-5CF3-402C-B4ED-2F0E8FCA1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34FCD0-4C8C-45BB-941C-5946FE48E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C06CCC-2E9A-4F7E-BFC1-4A5369D60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305DE-9E5A-4674-B66B-4112FA82A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A11E2D-837F-4A53-9D5A-AEB875DF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EC4AE9-E39F-45E0-AC2A-1C7EBA13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6C3109-101A-40E3-870A-51A408A8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2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DE8FE-5ED8-4E17-A7B0-A0AAA9B7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2BECA4-7CA8-4F1F-93F4-FC79A6D5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D7225C-0FF9-43D3-85AF-B5C04FE1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12FAB-635E-4426-AD1F-E0AAA08A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52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CF79A4-BCB6-460D-9662-D0C1D880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D83C04-66C8-4640-814F-718BB276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23BB2-BE42-4592-82D6-387B060E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2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AE388-77F0-4FE5-82F2-DCEBEA69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AD09A1-A9F4-49AC-ABB4-F2CD0C023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196C43-B992-4C6E-A841-3CC4587A2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3261B9-5C86-448C-AE8C-E1810BDF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09AD-7423-4D61-BF3B-3C446F49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54945-EB8B-4471-BA3D-ED9AAEF0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4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C6EE-FD73-4459-8F32-2ECA40FB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86F959-B8B4-441C-A31B-BD819A1E9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C1DBE-32BF-4B3B-99B2-FDF872FA2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975AB2-9796-4E53-9D19-CCA42410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BD39F-E767-4C30-8E73-480D3BAD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5FE46E-D119-410A-B896-123BCCF3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52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61D626-3BDE-4D86-A7FC-6969CD44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ABA550-BA68-4ED1-80EB-20456D90E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AECB1-FFAE-4543-AE2E-4F284CF3F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0CFFC-C725-4339-998C-7CC69533BE3E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13F27-F4D9-4583-9DB4-C087D3B6C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86346-328E-497A-8D70-987136394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6991D-C331-485A-BEFC-69813CF6D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4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0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0.mp4"/><Relationship Id="rId7" Type="http://schemas.openxmlformats.org/officeDocument/2006/relationships/image" Target="../media/image2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JPG"/><Relationship Id="rId5" Type="http://schemas.openxmlformats.org/officeDocument/2006/relationships/image" Target="../media/image33.png"/><Relationship Id="rId10" Type="http://schemas.openxmlformats.org/officeDocument/2006/relationships/image" Target="../media/image37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12.mp4"/><Relationship Id="rId7" Type="http://schemas.openxmlformats.org/officeDocument/2006/relationships/image" Target="../media/image42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2.mp4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8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4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png"/><Relationship Id="rId5" Type="http://schemas.openxmlformats.org/officeDocument/2006/relationships/image" Target="../media/image33.png"/><Relationship Id="rId10" Type="http://schemas.openxmlformats.org/officeDocument/2006/relationships/image" Target="../media/image45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12" Type="http://schemas.openxmlformats.org/officeDocument/2006/relationships/image" Target="../media/image51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../clipboard/media/image10.png"/><Relationship Id="rId4" Type="http://schemas.openxmlformats.org/officeDocument/2006/relationships/video" Target="../media/media14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90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microsoft.com/office/2007/relationships/media" Target="../media/media6.mp4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video" Target="../media/media6.mp4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0C8CA-0A6A-467A-B1FD-94598C5F0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567" y="1122363"/>
            <a:ext cx="10312866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Autonomous</a:t>
            </a:r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Robot Group</a:t>
            </a:r>
            <a:endParaRPr lang="ko-KR" altLang="en-US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AD19C7-065D-4237-A768-CECE541C8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2022/08/09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성소연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변준섭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50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Trajectory Tracking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F66BD3-E1CC-4A4F-9015-BCAC389C6D6E}"/>
              </a:ext>
            </a:extLst>
          </p:cNvPr>
          <p:cNvSpPr txBox="1"/>
          <p:nvPr/>
        </p:nvSpPr>
        <p:spPr>
          <a:xfrm>
            <a:off x="447673" y="1457047"/>
            <a:ext cx="490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Desired Velocity and Desired Acceleration</a:t>
            </a:r>
            <a:endParaRPr lang="ko-KR" altLang="en-US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374E18-4122-4147-80AF-6725AF07E68F}"/>
                  </a:ext>
                </a:extLst>
              </p:cNvPr>
              <p:cNvSpPr txBox="1"/>
              <p:nvPr/>
            </p:nvSpPr>
            <p:spPr>
              <a:xfrm>
                <a:off x="383828" y="1826379"/>
                <a:ext cx="11012806" cy="1059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Trajectory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Tracking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경우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b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생성된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trajectory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해당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trajectory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생성할 때 입력해주었던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trajectory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따라 이동하는 데에 걸리는 시간 입력을 사용하여</a:t>
                </a:r>
                <a:b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Desired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Velocity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𝑑𝑒𝑠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와</m:t>
                    </m:r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Desired Acceleration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𝑑𝑒𝑠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Numerical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하게 계산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374E18-4122-4147-80AF-6725AF07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8" y="1826379"/>
                <a:ext cx="11012806" cy="1059008"/>
              </a:xfrm>
              <a:prstGeom prst="rect">
                <a:avLst/>
              </a:prstGeom>
              <a:blipFill>
                <a:blip r:embed="rId4"/>
                <a:stretch>
                  <a:fillRect l="-111" b="-23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DB1A83-5BB3-4E2F-BA19-7711669D68E4}"/>
                  </a:ext>
                </a:extLst>
              </p:cNvPr>
              <p:cNvSpPr txBox="1"/>
              <p:nvPr/>
            </p:nvSpPr>
            <p:spPr>
              <a:xfrm>
                <a:off x="1146971" y="3926398"/>
                <a:ext cx="738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DB1A83-5BB3-4E2F-BA19-7711669D6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71" y="3926398"/>
                <a:ext cx="738856" cy="276999"/>
              </a:xfrm>
              <a:prstGeom prst="rect">
                <a:avLst/>
              </a:prstGeom>
              <a:blipFill>
                <a:blip r:embed="rId5"/>
                <a:stretch>
                  <a:fillRect l="-5785" r="-10744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73BEF4-07B5-453F-A5A8-9161E7819A1B}"/>
                  </a:ext>
                </a:extLst>
              </p:cNvPr>
              <p:cNvSpPr txBox="1"/>
              <p:nvPr/>
            </p:nvSpPr>
            <p:spPr>
              <a:xfrm>
                <a:off x="871127" y="4268067"/>
                <a:ext cx="1290545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73BEF4-07B5-453F-A5A8-9161E7819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27" y="4268067"/>
                <a:ext cx="1290545" cy="285656"/>
              </a:xfrm>
              <a:prstGeom prst="rect">
                <a:avLst/>
              </a:prstGeom>
              <a:blipFill>
                <a:blip r:embed="rId6"/>
                <a:stretch>
                  <a:fillRect l="-2830" t="-10638" r="-20283" b="-319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C5D0684-F70E-441E-A875-22247FE218B2}"/>
              </a:ext>
            </a:extLst>
          </p:cNvPr>
          <p:cNvSpPr/>
          <p:nvPr/>
        </p:nvSpPr>
        <p:spPr>
          <a:xfrm>
            <a:off x="2735989" y="4098623"/>
            <a:ext cx="461554" cy="276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7200FE-805F-4516-BE44-002B1E1135F7}"/>
                  </a:ext>
                </a:extLst>
              </p:cNvPr>
              <p:cNvSpPr txBox="1"/>
              <p:nvPr/>
            </p:nvSpPr>
            <p:spPr>
              <a:xfrm>
                <a:off x="4009194" y="3946783"/>
                <a:ext cx="968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7200FE-805F-4516-BE44-002B1E113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94" y="3946783"/>
                <a:ext cx="968021" cy="276999"/>
              </a:xfrm>
              <a:prstGeom prst="rect">
                <a:avLst/>
              </a:prstGeom>
              <a:blipFill>
                <a:blip r:embed="rId7"/>
                <a:stretch>
                  <a:fillRect l="-4430" r="-10127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70B1E2-8961-4938-B7B0-9A71EBC016F1}"/>
                  </a:ext>
                </a:extLst>
              </p:cNvPr>
              <p:cNvSpPr txBox="1"/>
              <p:nvPr/>
            </p:nvSpPr>
            <p:spPr>
              <a:xfrm>
                <a:off x="3637168" y="4268067"/>
                <a:ext cx="1712072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70B1E2-8961-4938-B7B0-9A71EBC0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168" y="4268067"/>
                <a:ext cx="1712072" cy="285656"/>
              </a:xfrm>
              <a:prstGeom prst="rect">
                <a:avLst/>
              </a:prstGeom>
              <a:blipFill>
                <a:blip r:embed="rId8"/>
                <a:stretch>
                  <a:fillRect l="-2135" t="-10638" r="-3915" b="-361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025A2-56C8-4992-8D37-CD73D0A6E1F1}"/>
                  </a:ext>
                </a:extLst>
              </p:cNvPr>
              <p:cNvSpPr txBox="1"/>
              <p:nvPr/>
            </p:nvSpPr>
            <p:spPr>
              <a:xfrm>
                <a:off x="2249330" y="4992308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025A2-56C8-4992-8D37-CD73D0A6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330" y="4992308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927" r="-731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38D7DD-DF6A-4DFC-99F4-ECF31B475914}"/>
                  </a:ext>
                </a:extLst>
              </p:cNvPr>
              <p:cNvSpPr txBox="1"/>
              <p:nvPr/>
            </p:nvSpPr>
            <p:spPr>
              <a:xfrm>
                <a:off x="1927036" y="5434630"/>
                <a:ext cx="1942840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38D7DD-DF6A-4DFC-99F4-ECF31B475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36" y="5434630"/>
                <a:ext cx="1942840" cy="285656"/>
              </a:xfrm>
              <a:prstGeom prst="rect">
                <a:avLst/>
              </a:prstGeom>
              <a:blipFill>
                <a:blip r:embed="rId10"/>
                <a:stretch>
                  <a:fillRect l="-1881" t="-13043" r="-3135" b="-39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AC4728A-AEB9-40C7-AA9A-49B04CCE91AA}"/>
              </a:ext>
            </a:extLst>
          </p:cNvPr>
          <p:cNvSpPr txBox="1"/>
          <p:nvPr/>
        </p:nvSpPr>
        <p:spPr>
          <a:xfrm>
            <a:off x="7175170" y="2704428"/>
            <a:ext cx="355562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&lt;Trajectory Tracking with PID Controller&gt;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4767FF-06D4-4C7F-AD48-88668B517FF1}"/>
              </a:ext>
            </a:extLst>
          </p:cNvPr>
          <p:cNvGrpSpPr/>
          <p:nvPr/>
        </p:nvGrpSpPr>
        <p:grpSpPr>
          <a:xfrm>
            <a:off x="5805257" y="3175702"/>
            <a:ext cx="6295448" cy="3305931"/>
            <a:chOff x="5805257" y="3175702"/>
            <a:chExt cx="6295448" cy="3305931"/>
          </a:xfrm>
        </p:grpSpPr>
        <p:pic>
          <p:nvPicPr>
            <p:cNvPr id="2" name="6. PID_tracking">
              <a:hlinkClick r:id="" action="ppaction://media"/>
              <a:extLst>
                <a:ext uri="{FF2B5EF4-FFF2-40B4-BE49-F238E27FC236}">
                  <a16:creationId xmlns:a16="http://schemas.microsoft.com/office/drawing/2014/main" id="{2EDD2C0B-E584-4DE8-9CB7-9AABD921EFF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5805258" y="3175703"/>
              <a:ext cx="6295447" cy="330593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2C39C6-6AB1-4C95-A9C1-D57B1DC2642E}"/>
                </a:ext>
              </a:extLst>
            </p:cNvPr>
            <p:cNvSpPr/>
            <p:nvPr/>
          </p:nvSpPr>
          <p:spPr>
            <a:xfrm>
              <a:off x="5805257" y="3175702"/>
              <a:ext cx="6295447" cy="33059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29132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Trajectory Tracking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F66BD3-E1CC-4A4F-9015-BCAC389C6D6E}"/>
              </a:ext>
            </a:extLst>
          </p:cNvPr>
          <p:cNvSpPr txBox="1"/>
          <p:nvPr/>
        </p:nvSpPr>
        <p:spPr>
          <a:xfrm>
            <a:off x="447673" y="1457047"/>
            <a:ext cx="696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Trajectory Tracking with Desired Velocity and Acceleration</a:t>
            </a:r>
            <a:endParaRPr lang="ko-KR" altLang="en-US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148C7C-863B-45E9-BC5E-C174C190248B}"/>
              </a:ext>
            </a:extLst>
          </p:cNvPr>
          <p:cNvGrpSpPr/>
          <p:nvPr/>
        </p:nvGrpSpPr>
        <p:grpSpPr>
          <a:xfrm>
            <a:off x="103450" y="2914598"/>
            <a:ext cx="5860665" cy="3077612"/>
            <a:chOff x="235335" y="2673965"/>
            <a:chExt cx="5860665" cy="3077612"/>
          </a:xfrm>
        </p:grpSpPr>
        <p:pic>
          <p:nvPicPr>
            <p:cNvPr id="6" name="7. PD_tracking">
              <a:hlinkClick r:id="" action="ppaction://media"/>
              <a:extLst>
                <a:ext uri="{FF2B5EF4-FFF2-40B4-BE49-F238E27FC236}">
                  <a16:creationId xmlns:a16="http://schemas.microsoft.com/office/drawing/2014/main" id="{2089088B-ADB2-4585-A314-888EB5BF0907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235335" y="2673965"/>
              <a:ext cx="5860665" cy="307761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A981A0-6ACB-4356-85D8-55E9FD1EDAB4}"/>
                </a:ext>
              </a:extLst>
            </p:cNvPr>
            <p:cNvSpPr/>
            <p:nvPr/>
          </p:nvSpPr>
          <p:spPr>
            <a:xfrm>
              <a:off x="235335" y="2673965"/>
              <a:ext cx="5860665" cy="30776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CBA5A6-B9EE-47D5-8A65-F11B62946EB4}"/>
              </a:ext>
            </a:extLst>
          </p:cNvPr>
          <p:cNvGrpSpPr/>
          <p:nvPr/>
        </p:nvGrpSpPr>
        <p:grpSpPr>
          <a:xfrm>
            <a:off x="6227885" y="2914598"/>
            <a:ext cx="5860665" cy="3077612"/>
            <a:chOff x="6164088" y="2673965"/>
            <a:chExt cx="5860665" cy="3077612"/>
          </a:xfrm>
        </p:grpSpPr>
        <p:pic>
          <p:nvPicPr>
            <p:cNvPr id="9" name="8. SPD_tracking">
              <a:hlinkClick r:id="" action="ppaction://media"/>
              <a:extLst>
                <a:ext uri="{FF2B5EF4-FFF2-40B4-BE49-F238E27FC236}">
                  <a16:creationId xmlns:a16="http://schemas.microsoft.com/office/drawing/2014/main" id="{BC526F47-377A-4FA2-8E63-311D9059F07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164089" y="2673965"/>
              <a:ext cx="5860664" cy="307761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DB60D4-1A57-40A0-9F6B-28784D98A3B5}"/>
                </a:ext>
              </a:extLst>
            </p:cNvPr>
            <p:cNvSpPr/>
            <p:nvPr/>
          </p:nvSpPr>
          <p:spPr>
            <a:xfrm>
              <a:off x="6164088" y="2673965"/>
              <a:ext cx="5860665" cy="30776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B5CA82-C05A-46A2-8699-72991CDCF9EE}"/>
              </a:ext>
            </a:extLst>
          </p:cNvPr>
          <p:cNvSpPr txBox="1"/>
          <p:nvPr/>
        </p:nvSpPr>
        <p:spPr>
          <a:xfrm>
            <a:off x="1319493" y="2346429"/>
            <a:ext cx="355562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&lt;Trajectory Tracking with PD Controller&gt;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53D20-B37E-4153-8676-D0058DE525F6}"/>
              </a:ext>
            </a:extLst>
          </p:cNvPr>
          <p:cNvSpPr txBox="1"/>
          <p:nvPr/>
        </p:nvSpPr>
        <p:spPr>
          <a:xfrm>
            <a:off x="7334472" y="2346429"/>
            <a:ext cx="363635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&lt;Trajectory Tracking with SPD Controller&gt;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75C405-88E6-48D9-A0E7-4A57459512AB}"/>
                  </a:ext>
                </a:extLst>
              </p:cNvPr>
              <p:cNvSpPr txBox="1"/>
              <p:nvPr/>
            </p:nvSpPr>
            <p:spPr>
              <a:xfrm>
                <a:off x="2195251" y="6259505"/>
                <a:ext cx="167706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=100, 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75C405-88E6-48D9-A0E7-4A5745951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251" y="6259505"/>
                <a:ext cx="1677061" cy="32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675CF58-2482-4968-88E9-D3F9B1B154FC}"/>
              </a:ext>
            </a:extLst>
          </p:cNvPr>
          <p:cNvSpPr txBox="1"/>
          <p:nvPr/>
        </p:nvSpPr>
        <p:spPr>
          <a:xfrm>
            <a:off x="447673" y="1843435"/>
            <a:ext cx="9647303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gain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사용하였기 때문에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다르게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trajectory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잘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 못하는 실제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robot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모습을 확인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C26968-03D9-4947-BA0B-C6886ECC544F}"/>
                  </a:ext>
                </a:extLst>
              </p:cNvPr>
              <p:cNvSpPr txBox="1"/>
              <p:nvPr/>
            </p:nvSpPr>
            <p:spPr>
              <a:xfrm>
                <a:off x="8610269" y="6259505"/>
                <a:ext cx="167706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=100, 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C26968-03D9-4947-BA0B-C6886ECC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269" y="6259505"/>
                <a:ext cx="1677061" cy="3243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6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Trajectory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FFAC84-EF3F-49D0-BA0D-423ABCBA45CC}"/>
                  </a:ext>
                </a:extLst>
              </p:cNvPr>
              <p:cNvSpPr txBox="1"/>
              <p:nvPr/>
            </p:nvSpPr>
            <p:spPr>
              <a:xfrm>
                <a:off x="4444122" y="3014590"/>
                <a:ext cx="1699467" cy="354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C-Spline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나눔스퀘어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나눔스퀘어"/>
                          </a:rPr>
                          <m:t>𝑝</m:t>
                        </m:r>
                      </m:e>
                    </m:acc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FFAC84-EF3F-49D0-BA0D-423ABCBA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22" y="3014590"/>
                <a:ext cx="1699467" cy="354264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FD7FA6-347B-4A6E-9215-F858CB78D59C}"/>
                  </a:ext>
                </a:extLst>
              </p:cNvPr>
              <p:cNvSpPr txBox="1"/>
              <p:nvPr/>
            </p:nvSpPr>
            <p:spPr>
              <a:xfrm>
                <a:off x="2253890" y="3018442"/>
                <a:ext cx="1699467" cy="34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C-Spline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나눔스퀘어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나눔스퀘어"/>
                          </a:rPr>
                          <m:t>𝑝</m:t>
                        </m:r>
                      </m:e>
                    </m:acc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나눔스퀘어"/>
                      </a:rPr>
                      <m:t>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FD7FA6-347B-4A6E-9215-F858CB78D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890" y="3018442"/>
                <a:ext cx="1699467" cy="34176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E58CA9-9340-417E-A81E-F8155C0ACC35}"/>
                  </a:ext>
                </a:extLst>
              </p:cNvPr>
              <p:cNvSpPr txBox="1"/>
              <p:nvPr/>
            </p:nvSpPr>
            <p:spPr>
              <a:xfrm>
                <a:off x="6354671" y="3011929"/>
                <a:ext cx="2267164" cy="34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B-Spline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E58CA9-9340-417E-A81E-F8155C0A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71" y="3011929"/>
                <a:ext cx="2267164" cy="341760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705CDFAC-0E29-42DF-A566-E87C20E3F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5" t="16168" r="7489" b="2737"/>
          <a:stretch/>
        </p:blipFill>
        <p:spPr>
          <a:xfrm>
            <a:off x="2157859" y="1585247"/>
            <a:ext cx="1891530" cy="14331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8ABAB8-5B33-4F14-9DAE-92E88CA72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79" t="19085" r="6540"/>
          <a:stretch/>
        </p:blipFill>
        <p:spPr>
          <a:xfrm>
            <a:off x="4348090" y="1587908"/>
            <a:ext cx="1891530" cy="14331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9447F2-E6F3-4F19-BD59-4B22FCA0E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10" t="14087" r="1662" b="3910"/>
          <a:stretch/>
        </p:blipFill>
        <p:spPr>
          <a:xfrm>
            <a:off x="6538321" y="1585247"/>
            <a:ext cx="1899865" cy="14395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F02FF8-62AB-4A97-81F6-830B0F947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08" t="17875" r="7508" b="5450"/>
          <a:stretch/>
        </p:blipFill>
        <p:spPr>
          <a:xfrm>
            <a:off x="8736886" y="1585247"/>
            <a:ext cx="1899865" cy="1439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BDC144-5E51-41A2-A254-63DDBC19AE6B}"/>
                  </a:ext>
                </a:extLst>
              </p:cNvPr>
              <p:cNvSpPr txBox="1"/>
              <p:nvPr/>
            </p:nvSpPr>
            <p:spPr>
              <a:xfrm>
                <a:off x="8553236" y="3016005"/>
                <a:ext cx="2267164" cy="34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B-Spline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BDC144-5E51-41A2-A254-63DDBC19A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36" y="3016005"/>
                <a:ext cx="2267164" cy="341760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B8EACD-B7DA-4077-8377-6192F088C8D9}"/>
              </a:ext>
            </a:extLst>
          </p:cNvPr>
          <p:cNvSpPr/>
          <p:nvPr/>
        </p:nvSpPr>
        <p:spPr>
          <a:xfrm>
            <a:off x="2067495" y="1504884"/>
            <a:ext cx="4287176" cy="1879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8A6FE6-438A-4AA6-9313-6C683852E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66" y="3896879"/>
            <a:ext cx="2851542" cy="2301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B84BA1-50BE-47E1-8322-75E1C5790B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07" y="3896879"/>
            <a:ext cx="3098493" cy="23011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04A7C5-2931-41C2-B2DC-73C5AFDD6DB9}"/>
              </a:ext>
            </a:extLst>
          </p:cNvPr>
          <p:cNvSpPr txBox="1"/>
          <p:nvPr/>
        </p:nvSpPr>
        <p:spPr>
          <a:xfrm>
            <a:off x="1943919" y="1087113"/>
            <a:ext cx="2267164" cy="34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"/>
                <a:ea typeface="나눔스퀘어"/>
              </a:rPr>
              <a:t>Trajectory Generation(07/26)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6DA31C-3A6E-4F3A-8BF0-4F884E70E3A4}"/>
                  </a:ext>
                </a:extLst>
              </p:cNvPr>
              <p:cNvSpPr txBox="1"/>
              <p:nvPr/>
            </p:nvSpPr>
            <p:spPr>
              <a:xfrm>
                <a:off x="3819503" y="6198040"/>
                <a:ext cx="1699467" cy="34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C-Spline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나눔스퀘어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나눔스퀘어"/>
                          </a:rPr>
                          <m:t>𝑝</m:t>
                        </m:r>
                      </m:e>
                    </m:acc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나눔스퀘어"/>
                      </a:rPr>
                      <m:t>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6DA31C-3A6E-4F3A-8BF0-4F884E70E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03" y="6198040"/>
                <a:ext cx="1699467" cy="341760"/>
              </a:xfrm>
              <a:prstGeom prst="rect">
                <a:avLst/>
              </a:prstGeom>
              <a:blipFill>
                <a:blip r:embed="rId1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E0B0C4-E27D-422F-BE0A-5A646AA949CB}"/>
                  </a:ext>
                </a:extLst>
              </p:cNvPr>
              <p:cNvSpPr txBox="1"/>
              <p:nvPr/>
            </p:nvSpPr>
            <p:spPr>
              <a:xfrm>
                <a:off x="7049819" y="6198040"/>
                <a:ext cx="1699467" cy="354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C-Spline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나눔스퀘어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나눔스퀘어"/>
                          </a:rPr>
                          <m:t>𝑝</m:t>
                        </m:r>
                      </m:e>
                    </m:acc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E0B0C4-E27D-422F-BE0A-5A646AA9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819" y="6198040"/>
                <a:ext cx="1699467" cy="354264"/>
              </a:xfrm>
              <a:prstGeom prst="rect">
                <a:avLst/>
              </a:prstGeom>
              <a:blipFill>
                <a:blip r:embed="rId1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E7B3E8-1E94-4BE3-9375-EAB205234A74}"/>
              </a:ext>
            </a:extLst>
          </p:cNvPr>
          <p:cNvSpPr/>
          <p:nvPr/>
        </p:nvSpPr>
        <p:spPr>
          <a:xfrm>
            <a:off x="3145699" y="3791637"/>
            <a:ext cx="6376370" cy="27606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B2DF0D0-A4F4-46D1-A3AA-75D28529CCC1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1928591" y="3954862"/>
            <a:ext cx="1803117" cy="63109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9A0117-6B48-4F60-A4E6-F240EF3B1865}"/>
              </a:ext>
            </a:extLst>
          </p:cNvPr>
          <p:cNvSpPr txBox="1"/>
          <p:nvPr/>
        </p:nvSpPr>
        <p:spPr>
          <a:xfrm>
            <a:off x="247436" y="4830210"/>
            <a:ext cx="2267164" cy="34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"/>
                <a:ea typeface="나눔스퀘어"/>
              </a:rPr>
              <a:t>Trajectory Generation(08/09)</a:t>
            </a:r>
          </a:p>
        </p:txBody>
      </p:sp>
    </p:spTree>
    <p:extLst>
      <p:ext uri="{BB962C8B-B14F-4D97-AF65-F5344CB8AC3E}">
        <p14:creationId xmlns:p14="http://schemas.microsoft.com/office/powerpoint/2010/main" val="30959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Trajectory Tracking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B451AA-2319-4760-90EF-174E42DD7AD9}"/>
              </a:ext>
            </a:extLst>
          </p:cNvPr>
          <p:cNvGrpSpPr/>
          <p:nvPr/>
        </p:nvGrpSpPr>
        <p:grpSpPr>
          <a:xfrm>
            <a:off x="0" y="2245596"/>
            <a:ext cx="5977290" cy="3138855"/>
            <a:chOff x="50622" y="2127736"/>
            <a:chExt cx="5977290" cy="3138855"/>
          </a:xfrm>
        </p:grpSpPr>
        <p:pic>
          <p:nvPicPr>
            <p:cNvPr id="2" name="9. PID_cspline_zero">
              <a:hlinkClick r:id="" action="ppaction://media"/>
              <a:extLst>
                <a:ext uri="{FF2B5EF4-FFF2-40B4-BE49-F238E27FC236}">
                  <a16:creationId xmlns:a16="http://schemas.microsoft.com/office/drawing/2014/main" id="{A5249C2F-D1FE-4C70-9E3D-B0370D06BE9F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50623" y="2127736"/>
              <a:ext cx="5977289" cy="313885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A5C065D-4227-4DB7-8309-3DCBEBB3900D}"/>
                </a:ext>
              </a:extLst>
            </p:cNvPr>
            <p:cNvSpPr/>
            <p:nvPr/>
          </p:nvSpPr>
          <p:spPr>
            <a:xfrm>
              <a:off x="50622" y="2127736"/>
              <a:ext cx="5977289" cy="313885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FA140A-7FD3-44C3-8A9B-BC049EF48470}"/>
              </a:ext>
            </a:extLst>
          </p:cNvPr>
          <p:cNvGrpSpPr/>
          <p:nvPr/>
        </p:nvGrpSpPr>
        <p:grpSpPr>
          <a:xfrm>
            <a:off x="6113466" y="2245596"/>
            <a:ext cx="5977290" cy="3138855"/>
            <a:chOff x="6164088" y="2127736"/>
            <a:chExt cx="5977290" cy="3138855"/>
          </a:xfrm>
        </p:grpSpPr>
        <p:pic>
          <p:nvPicPr>
            <p:cNvPr id="6" name="10. PID_cspline_nonzero">
              <a:hlinkClick r:id="" action="ppaction://media"/>
              <a:extLst>
                <a:ext uri="{FF2B5EF4-FFF2-40B4-BE49-F238E27FC236}">
                  <a16:creationId xmlns:a16="http://schemas.microsoft.com/office/drawing/2014/main" id="{DD00C0B1-35BF-4980-9BC8-E22085699EF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164089" y="2127736"/>
              <a:ext cx="5977289" cy="3138855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5645BD-2602-42BC-8042-AD97A23BD7C6}"/>
                </a:ext>
              </a:extLst>
            </p:cNvPr>
            <p:cNvSpPr/>
            <p:nvPr/>
          </p:nvSpPr>
          <p:spPr>
            <a:xfrm>
              <a:off x="6164088" y="2127736"/>
              <a:ext cx="5977289" cy="313885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B16A60F-B763-4262-B431-CA22D90E9F66}"/>
              </a:ext>
            </a:extLst>
          </p:cNvPr>
          <p:cNvSpPr txBox="1"/>
          <p:nvPr/>
        </p:nvSpPr>
        <p:spPr>
          <a:xfrm>
            <a:off x="1233700" y="1742810"/>
            <a:ext cx="355562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&lt;Trajectory Tracking with PID Controller&gt;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824F-0FAC-4E03-9F98-4040EEEBC073}"/>
              </a:ext>
            </a:extLst>
          </p:cNvPr>
          <p:cNvSpPr txBox="1"/>
          <p:nvPr/>
        </p:nvSpPr>
        <p:spPr>
          <a:xfrm>
            <a:off x="7301437" y="1742809"/>
            <a:ext cx="363635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&lt;Trajectory Tracking with PID Controller&gt;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D4339A-BAFA-489F-99D4-48C027CDF213}"/>
                  </a:ext>
                </a:extLst>
              </p:cNvPr>
              <p:cNvSpPr txBox="1"/>
              <p:nvPr/>
            </p:nvSpPr>
            <p:spPr>
              <a:xfrm>
                <a:off x="8252376" y="5502836"/>
                <a:ext cx="1699467" cy="424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"/>
                    <a:ea typeface="나눔스퀘어"/>
                  </a:rPr>
                  <a:t>C-Spline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스퀘어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"/>
                          </a:rPr>
                          <m:t>𝑝</m:t>
                        </m:r>
                      </m:e>
                    </m:acc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endParaRPr lang="en-US" altLang="ko-KR" sz="16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D4339A-BAFA-489F-99D4-48C027CD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376" y="5502836"/>
                <a:ext cx="1699467" cy="424860"/>
              </a:xfrm>
              <a:prstGeom prst="rect">
                <a:avLst/>
              </a:prstGeom>
              <a:blipFill>
                <a:blip r:embed="rId8"/>
                <a:stretch>
                  <a:fillRect l="-1434" b="-18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FEDB82-15AC-4497-9CE2-4A4A31BA273D}"/>
                  </a:ext>
                </a:extLst>
              </p:cNvPr>
              <p:cNvSpPr txBox="1"/>
              <p:nvPr/>
            </p:nvSpPr>
            <p:spPr>
              <a:xfrm>
                <a:off x="2013509" y="5502836"/>
                <a:ext cx="1950270" cy="424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"/>
                    <a:ea typeface="나눔스퀘어"/>
                  </a:rPr>
                  <a:t>C-Spline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스퀘어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"/>
                          </a:rPr>
                          <m:t>𝑝</m:t>
                        </m:r>
                      </m:e>
                    </m:acc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endParaRPr lang="en-US" altLang="ko-KR" sz="16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FEDB82-15AC-4497-9CE2-4A4A31BA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09" y="5502836"/>
                <a:ext cx="1950270" cy="424860"/>
              </a:xfrm>
              <a:prstGeom prst="rect">
                <a:avLst/>
              </a:prstGeom>
              <a:blipFill>
                <a:blip r:embed="rId9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82107B6-FBCF-4D5F-9D26-24216D099D22}"/>
              </a:ext>
            </a:extLst>
          </p:cNvPr>
          <p:cNvCxnSpPr>
            <a:cxnSpLocks/>
          </p:cNvCxnSpPr>
          <p:nvPr/>
        </p:nvCxnSpPr>
        <p:spPr>
          <a:xfrm>
            <a:off x="4881863" y="2746760"/>
            <a:ext cx="536330" cy="800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B6B78A-57B1-4600-B716-4F79D9951713}"/>
              </a:ext>
            </a:extLst>
          </p:cNvPr>
          <p:cNvCxnSpPr>
            <a:cxnSpLocks/>
          </p:cNvCxnSpPr>
          <p:nvPr/>
        </p:nvCxnSpPr>
        <p:spPr>
          <a:xfrm>
            <a:off x="10937792" y="2746760"/>
            <a:ext cx="536330" cy="800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9776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Trajectory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FFAC84-EF3F-49D0-BA0D-423ABCBA45CC}"/>
                  </a:ext>
                </a:extLst>
              </p:cNvPr>
              <p:cNvSpPr txBox="1"/>
              <p:nvPr/>
            </p:nvSpPr>
            <p:spPr>
              <a:xfrm>
                <a:off x="4444122" y="3014590"/>
                <a:ext cx="1699467" cy="354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C-Spline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나눔스퀘어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나눔스퀘어"/>
                          </a:rPr>
                          <m:t>𝑝</m:t>
                        </m:r>
                      </m:e>
                    </m:acc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FFAC84-EF3F-49D0-BA0D-423ABCBA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22" y="3014590"/>
                <a:ext cx="1699467" cy="354264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FD7FA6-347B-4A6E-9215-F858CB78D59C}"/>
                  </a:ext>
                </a:extLst>
              </p:cNvPr>
              <p:cNvSpPr txBox="1"/>
              <p:nvPr/>
            </p:nvSpPr>
            <p:spPr>
              <a:xfrm>
                <a:off x="2253890" y="3018442"/>
                <a:ext cx="1699467" cy="34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C-Spline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나눔스퀘어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나눔스퀘어"/>
                          </a:rPr>
                          <m:t>𝑝</m:t>
                        </m:r>
                      </m:e>
                    </m:acc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나눔스퀘어"/>
                      </a:rPr>
                      <m:t>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FD7FA6-347B-4A6E-9215-F858CB78D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890" y="3018442"/>
                <a:ext cx="1699467" cy="34176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E58CA9-9340-417E-A81E-F8155C0ACC35}"/>
                  </a:ext>
                </a:extLst>
              </p:cNvPr>
              <p:cNvSpPr txBox="1"/>
              <p:nvPr/>
            </p:nvSpPr>
            <p:spPr>
              <a:xfrm>
                <a:off x="6354671" y="3011929"/>
                <a:ext cx="2267164" cy="34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B-Spline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E58CA9-9340-417E-A81E-F8155C0A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71" y="3011929"/>
                <a:ext cx="2267164" cy="341760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705CDFAC-0E29-42DF-A566-E87C20E3F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5" t="16168" r="7489" b="2737"/>
          <a:stretch/>
        </p:blipFill>
        <p:spPr>
          <a:xfrm>
            <a:off x="2157859" y="1585247"/>
            <a:ext cx="1891530" cy="14331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8ABAB8-5B33-4F14-9DAE-92E88CA72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79" t="19085" r="6540"/>
          <a:stretch/>
        </p:blipFill>
        <p:spPr>
          <a:xfrm>
            <a:off x="4348090" y="1587908"/>
            <a:ext cx="1891530" cy="14331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9447F2-E6F3-4F19-BD59-4B22FCA0E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10" t="14087" r="1662" b="3910"/>
          <a:stretch/>
        </p:blipFill>
        <p:spPr>
          <a:xfrm>
            <a:off x="6538321" y="1585247"/>
            <a:ext cx="1899865" cy="14395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F02FF8-62AB-4A97-81F6-830B0F947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08" t="17875" r="7508" b="5450"/>
          <a:stretch/>
        </p:blipFill>
        <p:spPr>
          <a:xfrm>
            <a:off x="8736886" y="1585247"/>
            <a:ext cx="1899865" cy="1439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BDC144-5E51-41A2-A254-63DDBC19AE6B}"/>
                  </a:ext>
                </a:extLst>
              </p:cNvPr>
              <p:cNvSpPr txBox="1"/>
              <p:nvPr/>
            </p:nvSpPr>
            <p:spPr>
              <a:xfrm>
                <a:off x="8553236" y="3016005"/>
                <a:ext cx="2267164" cy="34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B-Spline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BDC144-5E51-41A2-A254-63DDBC19A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36" y="3016005"/>
                <a:ext cx="2267164" cy="341760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B8EACD-B7DA-4077-8377-6192F088C8D9}"/>
              </a:ext>
            </a:extLst>
          </p:cNvPr>
          <p:cNvSpPr/>
          <p:nvPr/>
        </p:nvSpPr>
        <p:spPr>
          <a:xfrm>
            <a:off x="6445458" y="1507304"/>
            <a:ext cx="4287176" cy="1879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4A7C5-2931-41C2-B2DC-73C5AFDD6DB9}"/>
              </a:ext>
            </a:extLst>
          </p:cNvPr>
          <p:cNvSpPr txBox="1"/>
          <p:nvPr/>
        </p:nvSpPr>
        <p:spPr>
          <a:xfrm>
            <a:off x="1943919" y="1087113"/>
            <a:ext cx="2267164" cy="34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"/>
                <a:ea typeface="나눔스퀘어"/>
              </a:rPr>
              <a:t>Trajectory Generation(07/26)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E7B3E8-1E94-4BE3-9375-EAB205234A74}"/>
              </a:ext>
            </a:extLst>
          </p:cNvPr>
          <p:cNvSpPr/>
          <p:nvPr/>
        </p:nvSpPr>
        <p:spPr>
          <a:xfrm>
            <a:off x="3784607" y="3840404"/>
            <a:ext cx="5664193" cy="27606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9A0117-6B48-4F60-A4E6-F240EF3B1865}"/>
              </a:ext>
            </a:extLst>
          </p:cNvPr>
          <p:cNvSpPr txBox="1"/>
          <p:nvPr/>
        </p:nvSpPr>
        <p:spPr>
          <a:xfrm>
            <a:off x="1417324" y="4930993"/>
            <a:ext cx="2267164" cy="34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"/>
                <a:ea typeface="나눔스퀘어"/>
              </a:rPr>
              <a:t>Trajectory Generation(08/09)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72BDA6-DFBB-4BC7-8275-84D46C943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5" y="3983467"/>
            <a:ext cx="2495757" cy="2272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EE7A2C-BFB0-4CB5-AC5F-1346FAC2D973}"/>
                  </a:ext>
                </a:extLst>
              </p:cNvPr>
              <p:cNvSpPr txBox="1"/>
              <p:nvPr/>
            </p:nvSpPr>
            <p:spPr>
              <a:xfrm>
                <a:off x="4099141" y="6227773"/>
                <a:ext cx="2267164" cy="34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B-Spline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EE7A2C-BFB0-4CB5-AC5F-1346FAC2D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41" y="6227773"/>
                <a:ext cx="2267164" cy="341760"/>
              </a:xfrm>
              <a:prstGeom prst="rect">
                <a:avLst/>
              </a:prstGeom>
              <a:blipFill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6204FE-07FF-4A75-8ECD-5D21E5FF2A35}"/>
                  </a:ext>
                </a:extLst>
              </p:cNvPr>
              <p:cNvSpPr txBox="1"/>
              <p:nvPr/>
            </p:nvSpPr>
            <p:spPr>
              <a:xfrm>
                <a:off x="6911713" y="6227773"/>
                <a:ext cx="2267164" cy="34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스퀘어"/>
                    <a:ea typeface="나눔스퀘어"/>
                  </a:rPr>
                  <a:t>B-Spline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6204FE-07FF-4A75-8ECD-5D21E5FF2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713" y="6227773"/>
                <a:ext cx="2267164" cy="341760"/>
              </a:xfrm>
              <a:prstGeom prst="rect">
                <a:avLst/>
              </a:prstGeom>
              <a:blipFill>
                <a:blip r:embed="rId1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E47BDFEF-561B-4AFE-BF6A-120104BED2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97" y="3983467"/>
            <a:ext cx="2448267" cy="2314898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3FDD5B9-0BA6-458E-AC43-CE34FEEC2AAC}"/>
              </a:ext>
            </a:extLst>
          </p:cNvPr>
          <p:cNvCxnSpPr>
            <a:stCxn id="15" idx="3"/>
            <a:endCxn id="26" idx="3"/>
          </p:cNvCxnSpPr>
          <p:nvPr/>
        </p:nvCxnSpPr>
        <p:spPr>
          <a:xfrm flipH="1">
            <a:off x="9448800" y="2446872"/>
            <a:ext cx="1283834" cy="2773866"/>
          </a:xfrm>
          <a:prstGeom prst="bentConnector3">
            <a:avLst>
              <a:gd name="adj1" fmla="val -1780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49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시퀀스 03">
            <a:hlinkClick r:id="" action="ppaction://media"/>
            <a:extLst>
              <a:ext uri="{FF2B5EF4-FFF2-40B4-BE49-F238E27FC236}">
                <a16:creationId xmlns:a16="http://schemas.microsoft.com/office/drawing/2014/main" id="{D99A8DC7-FA3B-497C-871A-21FEBB38B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6413" y="1556299"/>
            <a:ext cx="2571441" cy="4571451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Trajectory Tracking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16A60F-B763-4262-B431-CA22D90E9F66}"/>
              </a:ext>
            </a:extLst>
          </p:cNvPr>
          <p:cNvSpPr txBox="1"/>
          <p:nvPr/>
        </p:nvSpPr>
        <p:spPr>
          <a:xfrm>
            <a:off x="1284322" y="1110846"/>
            <a:ext cx="355562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&lt;Trajectory Tracking with PID Controller&gt;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824F-0FAC-4E03-9F98-4040EEEBC073}"/>
              </a:ext>
            </a:extLst>
          </p:cNvPr>
          <p:cNvSpPr txBox="1"/>
          <p:nvPr/>
        </p:nvSpPr>
        <p:spPr>
          <a:xfrm>
            <a:off x="7271323" y="1077478"/>
            <a:ext cx="363635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&lt;Trajectory Tracking with PID Controller&gt;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D4339A-BAFA-489F-99D4-48C027CDF213}"/>
                  </a:ext>
                </a:extLst>
              </p:cNvPr>
              <p:cNvSpPr txBox="1"/>
              <p:nvPr/>
            </p:nvSpPr>
            <p:spPr>
              <a:xfrm>
                <a:off x="8132053" y="6068015"/>
                <a:ext cx="1824871" cy="424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"/>
                    <a:ea typeface="나눔스퀘어"/>
                  </a:rPr>
                  <a:t>B-Spline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=4)</m:t>
                    </m:r>
                  </m:oMath>
                </a14:m>
                <a:endParaRPr lang="en-US" altLang="ko-KR" sz="16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D4339A-BAFA-489F-99D4-48C027CD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053" y="6068015"/>
                <a:ext cx="1824871" cy="424860"/>
              </a:xfrm>
              <a:prstGeom prst="rect">
                <a:avLst/>
              </a:prstGeom>
              <a:blipFill>
                <a:blip r:embed="rId10"/>
                <a:stretch>
                  <a:fillRect l="-1003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FEDB82-15AC-4497-9CE2-4A4A31BA273D}"/>
                  </a:ext>
                </a:extLst>
              </p:cNvPr>
              <p:cNvSpPr txBox="1"/>
              <p:nvPr/>
            </p:nvSpPr>
            <p:spPr>
              <a:xfrm>
                <a:off x="2013799" y="6157690"/>
                <a:ext cx="1950270" cy="434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"/>
                    <a:ea typeface="나눔스퀘어"/>
                  </a:rPr>
                  <a:t>B-Spline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나눔스퀘어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"/>
                      </a:rPr>
                      <m:t>=2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latin typeface="나눔스퀘어"/>
                  <a:ea typeface="나눔스퀘어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FEDB82-15AC-4497-9CE2-4A4A31BA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99" y="6157690"/>
                <a:ext cx="1950270" cy="434350"/>
              </a:xfrm>
              <a:prstGeom prst="rect">
                <a:avLst/>
              </a:prstGeom>
              <a:blipFill>
                <a:blip r:embed="rId11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C13124-A9AB-4731-96B8-DEB02E6E60B5}"/>
              </a:ext>
            </a:extLst>
          </p:cNvPr>
          <p:cNvCxnSpPr>
            <a:cxnSpLocks/>
          </p:cNvCxnSpPr>
          <p:nvPr/>
        </p:nvCxnSpPr>
        <p:spPr>
          <a:xfrm>
            <a:off x="2733224" y="2365553"/>
            <a:ext cx="511419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930E2B-31F8-4C6B-867A-36B3722B32F0}"/>
              </a:ext>
            </a:extLst>
          </p:cNvPr>
          <p:cNvCxnSpPr>
            <a:cxnSpLocks/>
          </p:cNvCxnSpPr>
          <p:nvPr/>
        </p:nvCxnSpPr>
        <p:spPr>
          <a:xfrm>
            <a:off x="2725883" y="4838908"/>
            <a:ext cx="511419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CB3C5C-EAEE-4337-9A6D-5A017524DC29}"/>
              </a:ext>
            </a:extLst>
          </p:cNvPr>
          <p:cNvGrpSpPr/>
          <p:nvPr/>
        </p:nvGrpSpPr>
        <p:grpSpPr>
          <a:xfrm>
            <a:off x="7758767" y="1556299"/>
            <a:ext cx="2571442" cy="4571451"/>
            <a:chOff x="7930887" y="1943758"/>
            <a:chExt cx="2317226" cy="4119512"/>
          </a:xfrm>
        </p:grpSpPr>
        <p:pic>
          <p:nvPicPr>
            <p:cNvPr id="2" name="시퀀스 02">
              <a:hlinkClick r:id="" action="ppaction://media"/>
              <a:extLst>
                <a:ext uri="{FF2B5EF4-FFF2-40B4-BE49-F238E27FC236}">
                  <a16:creationId xmlns:a16="http://schemas.microsoft.com/office/drawing/2014/main" id="{02B8BE6B-3E25-436D-BABD-3CCA6DEEE34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7930887" y="1943758"/>
              <a:ext cx="2317226" cy="4119512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480D8EF-7942-46F5-B1B1-32972202CFFA}"/>
                </a:ext>
              </a:extLst>
            </p:cNvPr>
            <p:cNvCxnSpPr>
              <a:cxnSpLocks/>
            </p:cNvCxnSpPr>
            <p:nvPr/>
          </p:nvCxnSpPr>
          <p:spPr>
            <a:xfrm>
              <a:off x="8660477" y="2977207"/>
              <a:ext cx="51141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071CE4A-BAB5-44D8-B032-FF090DA121FC}"/>
                </a:ext>
              </a:extLst>
            </p:cNvPr>
            <p:cNvCxnSpPr>
              <a:cxnSpLocks/>
            </p:cNvCxnSpPr>
            <p:nvPr/>
          </p:nvCxnSpPr>
          <p:spPr>
            <a:xfrm>
              <a:off x="8739309" y="4688376"/>
              <a:ext cx="51141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94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8F1F44E9-24D5-4E52-B940-BF393FB9D4C3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Add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A00D6-4357-4C57-B254-F6F566A273BC}"/>
              </a:ext>
            </a:extLst>
          </p:cNvPr>
          <p:cNvSpPr txBox="1"/>
          <p:nvPr/>
        </p:nvSpPr>
        <p:spPr>
          <a:xfrm>
            <a:off x="464451" y="1353446"/>
            <a:ext cx="696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Move to desired way point (Not Regulation)</a:t>
            </a:r>
            <a:endParaRPr lang="ko-KR" altLang="en-US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시퀀스 01">
            <a:hlinkClick r:id="" action="ppaction://media"/>
            <a:extLst>
              <a:ext uri="{FF2B5EF4-FFF2-40B4-BE49-F238E27FC236}">
                <a16:creationId xmlns:a16="http://schemas.microsoft.com/office/drawing/2014/main" id="{1DCC5A8D-7DBC-4B16-A01A-FD3425C353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2185" y="2355209"/>
            <a:ext cx="6270224" cy="3527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12555-68C7-493F-B5E3-D6642D542B53}"/>
              </a:ext>
            </a:extLst>
          </p:cNvPr>
          <p:cNvSpPr txBox="1"/>
          <p:nvPr/>
        </p:nvSpPr>
        <p:spPr>
          <a:xfrm>
            <a:off x="464451" y="1794992"/>
            <a:ext cx="355562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Waypoint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 원하는 위치로 이동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09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243F50DE-98C5-4A39-94E1-CFC3C858ACE1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Demo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AE1C4-E9A3-4F62-8DB1-719DBCE44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2" t="13674" r="8822" b="18166"/>
          <a:stretch/>
        </p:blipFill>
        <p:spPr>
          <a:xfrm>
            <a:off x="6702803" y="2930918"/>
            <a:ext cx="4395831" cy="1762657"/>
          </a:xfrm>
          <a:prstGeom prst="rect">
            <a:avLst/>
          </a:prstGeom>
        </p:spPr>
      </p:pic>
      <p:pic>
        <p:nvPicPr>
          <p:cNvPr id="2050" name="Picture 2" descr="ONE POINT LESSON] #27. 장노출로 글씨 쓰기(라이트 그래피티) 촬영 노하우 : 네이버 블로그">
            <a:extLst>
              <a:ext uri="{FF2B5EF4-FFF2-40B4-BE49-F238E27FC236}">
                <a16:creationId xmlns:a16="http://schemas.microsoft.com/office/drawing/2014/main" id="{223E5593-526F-457A-91B8-2AC85F1C1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2173" r="10606" b="27118"/>
          <a:stretch/>
        </p:blipFill>
        <p:spPr bwMode="auto">
          <a:xfrm>
            <a:off x="1155861" y="2930918"/>
            <a:ext cx="4304595" cy="176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D1627-663A-4BAE-9CCC-6BEDC6E11F32}"/>
              </a:ext>
            </a:extLst>
          </p:cNvPr>
          <p:cNvSpPr txBox="1"/>
          <p:nvPr/>
        </p:nvSpPr>
        <p:spPr>
          <a:xfrm>
            <a:off x="383828" y="1371319"/>
            <a:ext cx="11022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Objective : LED</a:t>
            </a:r>
            <a:r>
              <a:rPr lang="ko-KR" altLang="en-US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Indy</a:t>
            </a:r>
            <a:r>
              <a:rPr lang="ko-KR" altLang="en-US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end-effector</a:t>
            </a:r>
            <a:r>
              <a:rPr lang="ko-KR" altLang="en-US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부착하여 글씨 쓰기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C2735-99DB-427E-9E1F-D75E5BE421AE}"/>
              </a:ext>
            </a:extLst>
          </p:cNvPr>
          <p:cNvSpPr txBox="1"/>
          <p:nvPr/>
        </p:nvSpPr>
        <p:spPr>
          <a:xfrm>
            <a:off x="2333023" y="5052331"/>
            <a:ext cx="1950270" cy="434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latin typeface="나눔스퀘어"/>
                <a:ea typeface="나눔스퀘어"/>
              </a:rPr>
              <a:t>Example</a:t>
            </a:r>
            <a:endParaRPr lang="en-US" altLang="ko-KR" sz="1600" dirty="0">
              <a:latin typeface="나눔스퀘어"/>
              <a:ea typeface="나눔스퀘어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BFEF8-19D7-48E7-BAE4-C4CBA9C6EA01}"/>
              </a:ext>
            </a:extLst>
          </p:cNvPr>
          <p:cNvSpPr txBox="1"/>
          <p:nvPr/>
        </p:nvSpPr>
        <p:spPr>
          <a:xfrm>
            <a:off x="7925583" y="5052331"/>
            <a:ext cx="1950270" cy="434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"/>
                <a:ea typeface="나눔스퀘어"/>
              </a:rPr>
              <a:t>Selected Letters</a:t>
            </a:r>
          </a:p>
        </p:txBody>
      </p:sp>
    </p:spTree>
    <p:extLst>
      <p:ext uri="{BB962C8B-B14F-4D97-AF65-F5344CB8AC3E}">
        <p14:creationId xmlns:p14="http://schemas.microsoft.com/office/powerpoint/2010/main" val="112524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C8F4927D-1D90-4091-8C70-A0DA734ABA86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Demo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91206B-554F-4B7F-8320-6EC0613F29B8}"/>
              </a:ext>
            </a:extLst>
          </p:cNvPr>
          <p:cNvGrpSpPr/>
          <p:nvPr/>
        </p:nvGrpSpPr>
        <p:grpSpPr>
          <a:xfrm>
            <a:off x="1529907" y="1930548"/>
            <a:ext cx="4809374" cy="4328474"/>
            <a:chOff x="1286626" y="1762768"/>
            <a:chExt cx="5515273" cy="4963789"/>
          </a:xfrm>
        </p:grpSpPr>
        <p:pic>
          <p:nvPicPr>
            <p:cNvPr id="5" name="IMG_6279">
              <a:hlinkClick r:id="" action="ppaction://media"/>
              <a:extLst>
                <a:ext uri="{FF2B5EF4-FFF2-40B4-BE49-F238E27FC236}">
                  <a16:creationId xmlns:a16="http://schemas.microsoft.com/office/drawing/2014/main" id="{43B060F7-5105-41DC-AFF1-0A0AA0BB5F7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10415" t="33025" r="9672" b="21908"/>
            <a:stretch>
              <a:fillRect/>
            </a:stretch>
          </p:blipFill>
          <p:spPr>
            <a:xfrm>
              <a:off x="1286626" y="1762768"/>
              <a:ext cx="5515273" cy="261723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5DDC5C-4C7A-4109-98E7-2E42E18D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6" t="30092" r="14470" b="16391"/>
            <a:stretch/>
          </p:blipFill>
          <p:spPr>
            <a:xfrm>
              <a:off x="1286626" y="4380003"/>
              <a:ext cx="5515273" cy="2346554"/>
            </a:xfrm>
            <a:prstGeom prst="rect">
              <a:avLst/>
            </a:prstGeom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B36105-30A2-40DD-AD8E-9ED097AB6823}"/>
              </a:ext>
            </a:extLst>
          </p:cNvPr>
          <p:cNvSpPr txBox="1"/>
          <p:nvPr/>
        </p:nvSpPr>
        <p:spPr>
          <a:xfrm>
            <a:off x="7288459" y="2408158"/>
            <a:ext cx="46558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Execution time: 26.5(s)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Controller: PID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Trajectory: C-Spline (Zero Velocity)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ISO: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Exposure: 30(s)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C93AC-E130-4EE3-A799-83F8D3A11859}"/>
              </a:ext>
            </a:extLst>
          </p:cNvPr>
          <p:cNvSpPr txBox="1"/>
          <p:nvPr/>
        </p:nvSpPr>
        <p:spPr>
          <a:xfrm>
            <a:off x="383828" y="1268913"/>
            <a:ext cx="11022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</a:t>
            </a:r>
            <a:endParaRPr lang="ko-KR" altLang="en-US" sz="16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14480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9FD801C-E18F-4A92-939F-7B20ED81B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46" y="1831804"/>
            <a:ext cx="6932698" cy="4548021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A2980D0C-7193-4EED-A0A8-0E39E2BB9E8B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240C2-AF1A-4DFF-83FD-EF97BB3B300A}"/>
              </a:ext>
            </a:extLst>
          </p:cNvPr>
          <p:cNvSpPr txBox="1"/>
          <p:nvPr/>
        </p:nvSpPr>
        <p:spPr>
          <a:xfrm>
            <a:off x="383828" y="1335440"/>
            <a:ext cx="11022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Tracking Accuracy</a:t>
            </a:r>
            <a:endParaRPr lang="ko-KR" altLang="en-US" sz="16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545" y="6510762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We did?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C9F6EA-295D-4AAD-BA43-3551CCE6D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7" y="2072423"/>
            <a:ext cx="9687302" cy="36940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B94053-3273-44EC-95FA-74066F772958}"/>
              </a:ext>
            </a:extLst>
          </p:cNvPr>
          <p:cNvSpPr/>
          <p:nvPr/>
        </p:nvSpPr>
        <p:spPr>
          <a:xfrm>
            <a:off x="5952028" y="1603143"/>
            <a:ext cx="119062" cy="4035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BAAEC-8721-44CE-BBA8-C0830B89963F}"/>
              </a:ext>
            </a:extLst>
          </p:cNvPr>
          <p:cNvSpPr/>
          <p:nvPr/>
        </p:nvSpPr>
        <p:spPr>
          <a:xfrm>
            <a:off x="5952028" y="1603143"/>
            <a:ext cx="5154611" cy="1041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1DAA01-0B21-4D05-8E7D-167467DB57DB}"/>
              </a:ext>
            </a:extLst>
          </p:cNvPr>
          <p:cNvSpPr/>
          <p:nvPr/>
        </p:nvSpPr>
        <p:spPr>
          <a:xfrm>
            <a:off x="10987577" y="1603142"/>
            <a:ext cx="119062" cy="231581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72B0272-7179-4827-86EB-56C563F55A4C}"/>
              </a:ext>
            </a:extLst>
          </p:cNvPr>
          <p:cNvSpPr/>
          <p:nvPr/>
        </p:nvSpPr>
        <p:spPr>
          <a:xfrm flipH="1">
            <a:off x="10621657" y="3816166"/>
            <a:ext cx="484981" cy="20558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9E8C69-3607-45A9-865F-3E84875FFC04}"/>
              </a:ext>
            </a:extLst>
          </p:cNvPr>
          <p:cNvSpPr/>
          <p:nvPr/>
        </p:nvSpPr>
        <p:spPr>
          <a:xfrm>
            <a:off x="3209926" y="3485950"/>
            <a:ext cx="1681528" cy="920033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2AAE00-0241-4F5C-9F65-EB20ED392986}"/>
              </a:ext>
            </a:extLst>
          </p:cNvPr>
          <p:cNvSpPr/>
          <p:nvPr/>
        </p:nvSpPr>
        <p:spPr>
          <a:xfrm>
            <a:off x="8905875" y="3485951"/>
            <a:ext cx="1654236" cy="920033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6F54933-983C-425E-8CF3-DB95CA831281}"/>
              </a:ext>
            </a:extLst>
          </p:cNvPr>
          <p:cNvSpPr/>
          <p:nvPr/>
        </p:nvSpPr>
        <p:spPr>
          <a:xfrm>
            <a:off x="10735577" y="6230873"/>
            <a:ext cx="252000" cy="252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1728B8-B558-49B7-AB01-B9D1186B5DC2}"/>
              </a:ext>
            </a:extLst>
          </p:cNvPr>
          <p:cNvSpPr txBox="1"/>
          <p:nvPr/>
        </p:nvSpPr>
        <p:spPr>
          <a:xfrm>
            <a:off x="10987577" y="620298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업데이트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514393-5ED4-4042-AD7D-640A2113A6AE}"/>
                  </a:ext>
                </a:extLst>
              </p:cNvPr>
              <p:cNvSpPr txBox="1"/>
              <p:nvPr/>
            </p:nvSpPr>
            <p:spPr>
              <a:xfrm>
                <a:off x="5210351" y="3429000"/>
                <a:ext cx="1137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𝑑𝑒𝑠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70C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𝑑𝑒𝑠</m:t>
                        </m:r>
                      </m:sub>
                    </m:sSub>
                  </m:oMath>
                </a14:m>
                <a:endParaRPr lang="ko-KR" altLang="en-US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514393-5ED4-4042-AD7D-640A2113A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351" y="3429000"/>
                <a:ext cx="1137876" cy="369332"/>
              </a:xfrm>
              <a:prstGeom prst="rect">
                <a:avLst/>
              </a:prstGeom>
              <a:blipFill>
                <a:blip r:embed="rId3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D4B3230-9B2F-4284-857A-4A27067182FD}"/>
              </a:ext>
            </a:extLst>
          </p:cNvPr>
          <p:cNvSpPr txBox="1"/>
          <p:nvPr/>
        </p:nvSpPr>
        <p:spPr>
          <a:xfrm>
            <a:off x="3922823" y="4563208"/>
            <a:ext cx="1937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PID Controller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 Controller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SPD Controller</a:t>
            </a:r>
            <a:endParaRPr lang="ko-KR" altLang="en-US" sz="1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168F3A-637E-4C88-B762-B789292093A9}"/>
              </a:ext>
            </a:extLst>
          </p:cNvPr>
          <p:cNvSpPr txBox="1"/>
          <p:nvPr/>
        </p:nvSpPr>
        <p:spPr>
          <a:xfrm>
            <a:off x="8652408" y="4563208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 time Simulation</a:t>
            </a:r>
            <a:endParaRPr lang="ko-KR" altLang="en-US" sz="1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EC91EB-85C9-4352-B82E-6030A8DA17FF}"/>
              </a:ext>
            </a:extLst>
          </p:cNvPr>
          <p:cNvSpPr/>
          <p:nvPr/>
        </p:nvSpPr>
        <p:spPr>
          <a:xfrm>
            <a:off x="6509178" y="3458940"/>
            <a:ext cx="1654236" cy="920033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0A3D6F-0BA2-4558-8FB3-EA004105B27D}"/>
              </a:ext>
            </a:extLst>
          </p:cNvPr>
          <p:cNvSpPr txBox="1"/>
          <p:nvPr/>
        </p:nvSpPr>
        <p:spPr>
          <a:xfrm>
            <a:off x="6280975" y="4563208"/>
            <a:ext cx="2110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B-Spline Generation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at Indy</a:t>
            </a:r>
            <a:endParaRPr lang="ko-KR" altLang="en-US" sz="1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1AF5D18D-0C9E-4BFE-A1BA-CBCA51FD663B}"/>
              </a:ext>
            </a:extLst>
          </p:cNvPr>
          <p:cNvSpPr/>
          <p:nvPr/>
        </p:nvSpPr>
        <p:spPr>
          <a:xfrm>
            <a:off x="7179760" y="5254857"/>
            <a:ext cx="202115" cy="658002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665A9-75F7-4E71-BF71-1C75F825E814}"/>
              </a:ext>
            </a:extLst>
          </p:cNvPr>
          <p:cNvSpPr txBox="1"/>
          <p:nvPr/>
        </p:nvSpPr>
        <p:spPr>
          <a:xfrm>
            <a:off x="5479117" y="5993779"/>
            <a:ext cx="377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Demo : Letters in the air using LED</a:t>
            </a:r>
            <a:endParaRPr lang="ko-KR" altLang="en-US" sz="1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06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Discussion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0DE32-9CB5-409C-BCB4-27F3BB6E5F48}"/>
              </a:ext>
            </a:extLst>
          </p:cNvPr>
          <p:cNvSpPr txBox="1"/>
          <p:nvPr/>
        </p:nvSpPr>
        <p:spPr>
          <a:xfrm>
            <a:off x="393956" y="1464119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Demo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중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waypoints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개수가 증가했을 때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error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BD4C0-AD47-42C5-91DC-793F48D6A605}"/>
              </a:ext>
            </a:extLst>
          </p:cNvPr>
          <p:cNvSpPr txBox="1"/>
          <p:nvPr/>
        </p:nvSpPr>
        <p:spPr>
          <a:xfrm>
            <a:off x="393956" y="1944138"/>
            <a:ext cx="11405321" cy="264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Waypoint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개수가 늘어났을 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trajectory tracking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시작할 경우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motor status error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발생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Trajectory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시작점과 현재 로봇의 위치가 일치하지 않아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torque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허용 범위를 초과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앞에서 추가한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waypoint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이동하는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trajectory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생성할 때 기존에 생성된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trajectory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삭제하였기 때문에 발생한 것으로 생각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Trajectory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재생성하여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 새로 생성 했음에도 불구하고 동일한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error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발생한 적 있음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아직 원인을 찾지 못함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40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889E7D20-1D97-47CE-B29F-A14AB9B5AB0E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5A646-0612-4518-A5E3-0C032183789D}"/>
              </a:ext>
            </a:extLst>
          </p:cNvPr>
          <p:cNvSpPr txBox="1"/>
          <p:nvPr/>
        </p:nvSpPr>
        <p:spPr>
          <a:xfrm>
            <a:off x="383828" y="1544275"/>
            <a:ext cx="11012806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코드 파일 및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6896A8-4EBF-4A7F-AAFE-0AD3B78EE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01" y="2151492"/>
            <a:ext cx="2467319" cy="657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6D402C-8BA8-4AB7-A75B-CC0F5968E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95" y="3331025"/>
            <a:ext cx="2505425" cy="18957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DBC102-B88A-4871-8DB9-1ADC303DC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54" y="1871396"/>
            <a:ext cx="2457793" cy="16099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5610BC-7424-46DD-93A1-0B640D949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91" y="1871396"/>
            <a:ext cx="2448267" cy="224821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12627-65A3-4501-8C87-3797434173D4}"/>
              </a:ext>
            </a:extLst>
          </p:cNvPr>
          <p:cNvSpPr txBox="1"/>
          <p:nvPr/>
        </p:nvSpPr>
        <p:spPr>
          <a:xfrm>
            <a:off x="383828" y="1058432"/>
            <a:ext cx="11012806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Code re-cap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7F3AAE-480C-44FE-AC40-30EFECB35795}"/>
              </a:ext>
            </a:extLst>
          </p:cNvPr>
          <p:cNvSpPr/>
          <p:nvPr/>
        </p:nvSpPr>
        <p:spPr>
          <a:xfrm>
            <a:off x="1079737" y="2367253"/>
            <a:ext cx="1714500" cy="193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CC55A06-F70E-41A6-8741-F2174C671EB2}"/>
              </a:ext>
            </a:extLst>
          </p:cNvPr>
          <p:cNvCxnSpPr>
            <a:stCxn id="13" idx="1"/>
            <a:endCxn id="6" idx="1"/>
          </p:cNvCxnSpPr>
          <p:nvPr/>
        </p:nvCxnSpPr>
        <p:spPr>
          <a:xfrm rot="10800000" flipV="1">
            <a:off x="987495" y="2464121"/>
            <a:ext cx="92242" cy="1814773"/>
          </a:xfrm>
          <a:prstGeom prst="bentConnector3">
            <a:avLst>
              <a:gd name="adj1" fmla="val 3478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B28563-F9F8-435B-91B5-23787B778ED8}"/>
              </a:ext>
            </a:extLst>
          </p:cNvPr>
          <p:cNvSpPr/>
          <p:nvPr/>
        </p:nvSpPr>
        <p:spPr>
          <a:xfrm>
            <a:off x="1079737" y="2169310"/>
            <a:ext cx="1714500" cy="1937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C3D622A-89F6-41B8-94FA-6BC796C0F9A9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2794237" y="2266179"/>
            <a:ext cx="839517" cy="410192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CCEC0B-FA49-45FB-B105-350C386FC280}"/>
              </a:ext>
            </a:extLst>
          </p:cNvPr>
          <p:cNvSpPr/>
          <p:nvPr/>
        </p:nvSpPr>
        <p:spPr>
          <a:xfrm>
            <a:off x="3665064" y="2471275"/>
            <a:ext cx="433396" cy="1937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BFC4A7A-86B0-4E06-838F-0139ED4CB6D7}"/>
              </a:ext>
            </a:extLst>
          </p:cNvPr>
          <p:cNvCxnSpPr>
            <a:stCxn id="22" idx="3"/>
            <a:endCxn id="11" idx="1"/>
          </p:cNvCxnSpPr>
          <p:nvPr/>
        </p:nvCxnSpPr>
        <p:spPr>
          <a:xfrm>
            <a:off x="4098460" y="2568144"/>
            <a:ext cx="2165231" cy="427359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39EB34C-24A9-4BD2-8416-62FC70DA8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45" y="667140"/>
            <a:ext cx="2585783" cy="296870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B06CC39-FC00-4916-A941-E6775D61B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45" y="3895021"/>
            <a:ext cx="2738354" cy="26157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0C896A-B4D8-4807-9057-102AF996FEA8}"/>
              </a:ext>
            </a:extLst>
          </p:cNvPr>
          <p:cNvSpPr txBox="1"/>
          <p:nvPr/>
        </p:nvSpPr>
        <p:spPr>
          <a:xfrm>
            <a:off x="10989379" y="549154"/>
            <a:ext cx="80077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Line #1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2AFE67-F951-4A7F-ADE7-996D1DA3B039}"/>
              </a:ext>
            </a:extLst>
          </p:cNvPr>
          <p:cNvSpPr txBox="1"/>
          <p:nvPr/>
        </p:nvSpPr>
        <p:spPr>
          <a:xfrm>
            <a:off x="10835183" y="6126361"/>
            <a:ext cx="110916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Line #1246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20CB71-D55D-44F0-B508-769DC16D926F}"/>
              </a:ext>
            </a:extLst>
          </p:cNvPr>
          <p:cNvSpPr/>
          <p:nvPr/>
        </p:nvSpPr>
        <p:spPr>
          <a:xfrm>
            <a:off x="6263691" y="2864396"/>
            <a:ext cx="1167344" cy="1918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C5C2E9-E18E-4AF1-BBB5-D116A3D0A9BF}"/>
              </a:ext>
            </a:extLst>
          </p:cNvPr>
          <p:cNvCxnSpPr>
            <a:stCxn id="38" idx="3"/>
          </p:cNvCxnSpPr>
          <p:nvPr/>
        </p:nvCxnSpPr>
        <p:spPr>
          <a:xfrm flipV="1">
            <a:off x="7431035" y="2957865"/>
            <a:ext cx="1565275" cy="24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64A5E-780B-4161-BCE7-A3FD85650B4E}"/>
              </a:ext>
            </a:extLst>
          </p:cNvPr>
          <p:cNvSpPr/>
          <p:nvPr/>
        </p:nvSpPr>
        <p:spPr>
          <a:xfrm>
            <a:off x="8996310" y="549154"/>
            <a:ext cx="3002176" cy="60714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1751CA-6E0F-4FFD-857B-AE4D95A8D442}"/>
              </a:ext>
            </a:extLst>
          </p:cNvPr>
          <p:cNvSpPr txBox="1"/>
          <p:nvPr/>
        </p:nvSpPr>
        <p:spPr>
          <a:xfrm>
            <a:off x="383828" y="5499243"/>
            <a:ext cx="847881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구현에만 집중되어 있는 코드를 간략하게 함수화 하여 정리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지금까지 구현된 기능들을 단계별 예제 형식으로 따라할 수 있도록 정리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249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889E7D20-1D97-47CE-B29F-A14AB9B5AB0E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5A646-0612-4518-A5E3-0C032183789D}"/>
              </a:ext>
            </a:extLst>
          </p:cNvPr>
          <p:cNvSpPr txBox="1"/>
          <p:nvPr/>
        </p:nvSpPr>
        <p:spPr>
          <a:xfrm>
            <a:off x="447674" y="1792610"/>
            <a:ext cx="11012806" cy="245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곡선 경로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Trajectory Generation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PD,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SPD Controller gain tuning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Friction Identification &amp; Compensation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C658-F510-4886-B626-9B50782B3DAA}"/>
              </a:ext>
            </a:extLst>
          </p:cNvPr>
          <p:cNvSpPr txBox="1"/>
          <p:nvPr/>
        </p:nvSpPr>
        <p:spPr>
          <a:xfrm>
            <a:off x="383828" y="1246627"/>
            <a:ext cx="11012806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이후 추가 진행 사항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318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889E7D20-1D97-47CE-B29F-A14AB9B5AB0E}"/>
              </a:ext>
            </a:extLst>
          </p:cNvPr>
          <p:cNvSpPr txBox="1">
            <a:spLocks/>
          </p:cNvSpPr>
          <p:nvPr/>
        </p:nvSpPr>
        <p:spPr>
          <a:xfrm>
            <a:off x="383828" y="3013804"/>
            <a:ext cx="11560522" cy="83039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5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5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950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889E7D20-1D97-47CE-B29F-A14AB9B5AB0E}"/>
              </a:ext>
            </a:extLst>
          </p:cNvPr>
          <p:cNvSpPr txBox="1">
            <a:spLocks/>
          </p:cNvSpPr>
          <p:nvPr/>
        </p:nvSpPr>
        <p:spPr>
          <a:xfrm>
            <a:off x="383828" y="3013804"/>
            <a:ext cx="11560522" cy="83039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altLang="ko-KR" sz="5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5087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Nominal Robot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359B11-1FB9-4B1D-93E7-A966B50023F8}"/>
                  </a:ext>
                </a:extLst>
              </p:cNvPr>
              <p:cNvSpPr txBox="1"/>
              <p:nvPr/>
            </p:nvSpPr>
            <p:spPr>
              <a:xfrm>
                <a:off x="3005059" y="1633222"/>
                <a:ext cx="5577874" cy="929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h𝑔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359B11-1FB9-4B1D-93E7-A966B500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59" y="1633222"/>
                <a:ext cx="5577874" cy="929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9DBCA2C-13F6-4949-B4DC-A367DC81A67A}"/>
              </a:ext>
            </a:extLst>
          </p:cNvPr>
          <p:cNvSpPr/>
          <p:nvPr/>
        </p:nvSpPr>
        <p:spPr>
          <a:xfrm rot="5400000">
            <a:off x="5416491" y="2749492"/>
            <a:ext cx="755009" cy="60400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C78EB-DAC6-4DF4-961B-97F70333B751}"/>
                  </a:ext>
                </a:extLst>
              </p:cNvPr>
              <p:cNvSpPr txBox="1"/>
              <p:nvPr/>
            </p:nvSpPr>
            <p:spPr>
              <a:xfrm>
                <a:off x="4219397" y="3801283"/>
                <a:ext cx="3149195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h𝑔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altLang="ko-KR" sz="16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C78EB-DAC6-4DF4-961B-97F70333B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97" y="3801283"/>
                <a:ext cx="3149195" cy="331950"/>
              </a:xfrm>
              <a:prstGeom prst="rect">
                <a:avLst/>
              </a:prstGeom>
              <a:blipFill>
                <a:blip r:embed="rId3"/>
                <a:stretch>
                  <a:fillRect b="-20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808BECC-9E29-4696-8F6D-187A9933F410}"/>
              </a:ext>
            </a:extLst>
          </p:cNvPr>
          <p:cNvSpPr/>
          <p:nvPr/>
        </p:nvSpPr>
        <p:spPr>
          <a:xfrm rot="5400000">
            <a:off x="5416491" y="4751974"/>
            <a:ext cx="755009" cy="60400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DE8BC-EFDE-4C98-B13F-EDF3DFF601D3}"/>
              </a:ext>
            </a:extLst>
          </p:cNvPr>
          <p:cNvSpPr txBox="1"/>
          <p:nvPr/>
        </p:nvSpPr>
        <p:spPr>
          <a:xfrm>
            <a:off x="6728371" y="2797722"/>
            <a:ext cx="1716009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Forward Dynamics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6FA9F6-CD57-4201-8DA0-70AAF95D9053}"/>
              </a:ext>
            </a:extLst>
          </p:cNvPr>
          <p:cNvSpPr txBox="1"/>
          <p:nvPr/>
        </p:nvSpPr>
        <p:spPr>
          <a:xfrm>
            <a:off x="6728371" y="4752393"/>
            <a:ext cx="448240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 Nominal Robot’s States Numerically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F441F-2F31-4F61-8366-4D5098460AB1}"/>
                  </a:ext>
                </a:extLst>
              </p:cNvPr>
              <p:cNvSpPr txBox="1"/>
              <p:nvPr/>
            </p:nvSpPr>
            <p:spPr>
              <a:xfrm>
                <a:off x="5001053" y="5565045"/>
                <a:ext cx="158588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ko-KR" sz="1600" i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ko-KR" sz="16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F441F-2F31-4F61-8366-4D5098460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053" y="5565045"/>
                <a:ext cx="1585882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0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 Tool – </a:t>
            </a:r>
            <a:r>
              <a:rPr lang="en-US" altLang="ko-KR" sz="4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Pybullet</a:t>
            </a: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06D754-1C11-4985-B865-2D85C2C8E38D}"/>
              </a:ext>
            </a:extLst>
          </p:cNvPr>
          <p:cNvSpPr txBox="1"/>
          <p:nvPr/>
        </p:nvSpPr>
        <p:spPr>
          <a:xfrm>
            <a:off x="383828" y="1748259"/>
            <a:ext cx="11012806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시작할 때 실제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Robot pose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반영하지 않고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Environment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Load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움직이는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모습을 실시간으로 반영하지 못함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Waypoint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등록할 때 해당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waypoint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도달해 있는 가상 모습만 반영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제어기 성능을 확인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 동작하는지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 수렴하는지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하기 위해 업데이트 해주었던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즉각적으로 확인할 수 없음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600E0-6C4B-4559-B5B0-3611434E956F}"/>
              </a:ext>
            </a:extLst>
          </p:cNvPr>
          <p:cNvSpPr txBox="1"/>
          <p:nvPr/>
        </p:nvSpPr>
        <p:spPr>
          <a:xfrm>
            <a:off x="383828" y="1371319"/>
            <a:ext cx="11022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6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Pybullet</a:t>
            </a:r>
            <a:r>
              <a:rPr lang="en-US" altLang="ko-KR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4B653E-A319-449E-864C-BC62BD1A1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6" r="31320"/>
          <a:stretch/>
        </p:blipFill>
        <p:spPr>
          <a:xfrm>
            <a:off x="2929708" y="3303451"/>
            <a:ext cx="1904072" cy="3122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AD42B6-6F7F-45AE-B43A-48E8D886E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4" r="30426" b="6598"/>
          <a:stretch/>
        </p:blipFill>
        <p:spPr>
          <a:xfrm>
            <a:off x="6600887" y="3299648"/>
            <a:ext cx="2490862" cy="3122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32430-CD05-4AA8-8466-FC2D541417F8}"/>
              </a:ext>
            </a:extLst>
          </p:cNvPr>
          <p:cNvSpPr txBox="1"/>
          <p:nvPr/>
        </p:nvSpPr>
        <p:spPr>
          <a:xfrm>
            <a:off x="2573179" y="6473599"/>
            <a:ext cx="2617130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/>
                <a:ea typeface="나눔스퀘어"/>
              </a:rPr>
              <a:t>&lt;</a:t>
            </a:r>
            <a:r>
              <a:rPr lang="en-US" altLang="ko-KR" sz="1400" dirty="0" err="1">
                <a:latin typeface="나눔스퀘어"/>
                <a:ea typeface="나눔스퀘어"/>
              </a:rPr>
              <a:t>Pybullet</a:t>
            </a:r>
            <a:r>
              <a:rPr lang="en-US" altLang="ko-KR" sz="1400" dirty="0">
                <a:latin typeface="나눔스퀘어"/>
                <a:ea typeface="나눔스퀘어"/>
              </a:rPr>
              <a:t> Environment Load&gt;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E1825-3FED-4B72-8194-411BA964C897}"/>
              </a:ext>
            </a:extLst>
          </p:cNvPr>
          <p:cNvSpPr txBox="1"/>
          <p:nvPr/>
        </p:nvSpPr>
        <p:spPr>
          <a:xfrm>
            <a:off x="6537753" y="6473599"/>
            <a:ext cx="2617130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/>
                <a:ea typeface="나눔스퀘어"/>
              </a:rPr>
              <a:t>&lt;Indy at waypoint&gt;</a:t>
            </a:r>
          </a:p>
        </p:txBody>
      </p:sp>
    </p:spTree>
    <p:extLst>
      <p:ext uri="{BB962C8B-B14F-4D97-AF65-F5344CB8AC3E}">
        <p14:creationId xmlns:p14="http://schemas.microsoft.com/office/powerpoint/2010/main" val="322146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 Tool – </a:t>
            </a:r>
            <a:r>
              <a:rPr lang="en-US" altLang="ko-KR" sz="4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Pybullet</a:t>
            </a: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0DE32-9CB5-409C-BCB4-27F3BB6E5F48}"/>
              </a:ext>
            </a:extLst>
          </p:cNvPr>
          <p:cNvSpPr txBox="1"/>
          <p:nvPr/>
        </p:nvSpPr>
        <p:spPr>
          <a:xfrm>
            <a:off x="393956" y="1903562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dirty="0">
                <a:latin typeface="나눔스퀘어"/>
                <a:ea typeface="나눔스퀘어"/>
              </a:rPr>
              <a:t>처음 시작할 때 실제 로봇 </a:t>
            </a:r>
            <a:r>
              <a:rPr lang="en-US" altLang="ko-KR" sz="1400" dirty="0">
                <a:latin typeface="나눔스퀘어"/>
                <a:ea typeface="나눔스퀘어"/>
              </a:rPr>
              <a:t>pose</a:t>
            </a:r>
            <a:r>
              <a:rPr lang="ko-KR" altLang="en-US" sz="1400" dirty="0">
                <a:latin typeface="나눔스퀘어"/>
                <a:ea typeface="나눔스퀘어"/>
              </a:rPr>
              <a:t>를 반영하여 </a:t>
            </a:r>
            <a:r>
              <a:rPr lang="en-US" altLang="ko-KR" sz="1400" dirty="0" err="1">
                <a:latin typeface="나눔스퀘어"/>
                <a:ea typeface="나눔스퀘어"/>
              </a:rPr>
              <a:t>Pybullet</a:t>
            </a:r>
            <a:r>
              <a:rPr lang="ko-KR" altLang="en-US" sz="1400" dirty="0">
                <a:latin typeface="나눔스퀘어"/>
                <a:ea typeface="나눔스퀘어"/>
              </a:rPr>
              <a:t>에</a:t>
            </a:r>
            <a:r>
              <a:rPr lang="en-US" altLang="ko-KR" sz="1400" dirty="0">
                <a:latin typeface="나눔스퀘어"/>
                <a:ea typeface="나눔스퀘어"/>
              </a:rPr>
              <a:t> Indy7 </a:t>
            </a:r>
            <a:r>
              <a:rPr lang="ko-KR" altLang="en-US" sz="1400" dirty="0">
                <a:latin typeface="나눔스퀘어"/>
                <a:ea typeface="나눔스퀘어"/>
              </a:rPr>
              <a:t>불러오기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269E54-7AAB-4078-9EB8-75E9BFD3D080}"/>
              </a:ext>
            </a:extLst>
          </p:cNvPr>
          <p:cNvSpPr txBox="1"/>
          <p:nvPr/>
        </p:nvSpPr>
        <p:spPr>
          <a:xfrm>
            <a:off x="383828" y="1371319"/>
            <a:ext cx="11022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Pybullet</a:t>
            </a:r>
            <a:r>
              <a:rPr lang="en-US" altLang="ko-KR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 개선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796365-588D-481B-AA9C-CB9F69EC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63" y="2785466"/>
            <a:ext cx="3531920" cy="27105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66FB49-0C9F-4E65-8ACC-E4EC798F7C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1" b="14058"/>
          <a:stretch/>
        </p:blipFill>
        <p:spPr>
          <a:xfrm>
            <a:off x="6723019" y="2650929"/>
            <a:ext cx="3352800" cy="2900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2BF42-0E06-4F8F-9DC4-2ECD0A9AE3B7}"/>
              </a:ext>
            </a:extLst>
          </p:cNvPr>
          <p:cNvSpPr txBox="1"/>
          <p:nvPr/>
        </p:nvSpPr>
        <p:spPr>
          <a:xfrm>
            <a:off x="2223601" y="5609111"/>
            <a:ext cx="29588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&lt;Indy in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at current state&gt;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83D58-4EB9-4878-8007-6A74220FDF87}"/>
              </a:ext>
            </a:extLst>
          </p:cNvPr>
          <p:cNvSpPr txBox="1"/>
          <p:nvPr/>
        </p:nvSpPr>
        <p:spPr>
          <a:xfrm>
            <a:off x="7116975" y="5609110"/>
            <a:ext cx="29588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&lt;Indy in 415 at current state&gt;</a:t>
            </a:r>
          </a:p>
        </p:txBody>
      </p:sp>
    </p:spTree>
    <p:extLst>
      <p:ext uri="{BB962C8B-B14F-4D97-AF65-F5344CB8AC3E}">
        <p14:creationId xmlns:p14="http://schemas.microsoft.com/office/powerpoint/2010/main" val="378784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 Tool – </a:t>
            </a:r>
            <a:r>
              <a:rPr lang="en-US" altLang="ko-KR" sz="4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Pybullet</a:t>
            </a: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0DE32-9CB5-409C-BCB4-27F3BB6E5F48}"/>
              </a:ext>
            </a:extLst>
          </p:cNvPr>
          <p:cNvSpPr txBox="1"/>
          <p:nvPr/>
        </p:nvSpPr>
        <p:spPr>
          <a:xfrm>
            <a:off x="383828" y="1709873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움직이는 로봇의 모습을 실시간으로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반영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269E54-7AAB-4078-9EB8-75E9BFD3D080}"/>
              </a:ext>
            </a:extLst>
          </p:cNvPr>
          <p:cNvSpPr txBox="1"/>
          <p:nvPr/>
        </p:nvSpPr>
        <p:spPr>
          <a:xfrm>
            <a:off x="383828" y="1371319"/>
            <a:ext cx="11022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Pybullet</a:t>
            </a:r>
            <a:r>
              <a:rPr lang="en-US" altLang="ko-KR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 개선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CA93C-73BC-47E5-91B5-A0766A5C1FAC}"/>
              </a:ext>
            </a:extLst>
          </p:cNvPr>
          <p:cNvSpPr txBox="1"/>
          <p:nvPr/>
        </p:nvSpPr>
        <p:spPr>
          <a:xfrm>
            <a:off x="393956" y="2094274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 Robot Torque, Real Robot Joint angle, Nominal Robot Joint angle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받아와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2E449-CCA7-4744-9DA2-C5EF0120B7FC}"/>
              </a:ext>
            </a:extLst>
          </p:cNvPr>
          <p:cNvSpPr txBox="1"/>
          <p:nvPr/>
        </p:nvSpPr>
        <p:spPr>
          <a:xfrm>
            <a:off x="1010401" y="6164205"/>
            <a:ext cx="4456949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&lt;Simple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Gravity Compensation Real time simulation&gt;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6E910-90E1-4451-B64B-B7CB0EEAB5CF}"/>
              </a:ext>
            </a:extLst>
          </p:cNvPr>
          <p:cNvSpPr txBox="1"/>
          <p:nvPr/>
        </p:nvSpPr>
        <p:spPr>
          <a:xfrm>
            <a:off x="7567873" y="6164205"/>
            <a:ext cx="376185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&lt;Task Space Regulation with PID controller&gt;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8B1E9B-EF01-4E6C-8284-DBFE63F0846C}"/>
              </a:ext>
            </a:extLst>
          </p:cNvPr>
          <p:cNvGrpSpPr/>
          <p:nvPr/>
        </p:nvGrpSpPr>
        <p:grpSpPr>
          <a:xfrm>
            <a:off x="169282" y="3031930"/>
            <a:ext cx="5858630" cy="3076544"/>
            <a:chOff x="169282" y="3031930"/>
            <a:chExt cx="5858630" cy="3076544"/>
          </a:xfrm>
        </p:grpSpPr>
        <p:pic>
          <p:nvPicPr>
            <p:cNvPr id="2" name="1. realtime_move">
              <a:hlinkClick r:id="" action="ppaction://media"/>
              <a:extLst>
                <a:ext uri="{FF2B5EF4-FFF2-40B4-BE49-F238E27FC236}">
                  <a16:creationId xmlns:a16="http://schemas.microsoft.com/office/drawing/2014/main" id="{18413AF4-FB12-402E-ADB2-F1364BA5FB16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69282" y="3031930"/>
              <a:ext cx="5858630" cy="307654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3CC4BD-4215-4E2B-BE3E-4FC9ACAF5EA7}"/>
                </a:ext>
              </a:extLst>
            </p:cNvPr>
            <p:cNvSpPr/>
            <p:nvPr/>
          </p:nvSpPr>
          <p:spPr>
            <a:xfrm>
              <a:off x="169282" y="3031930"/>
              <a:ext cx="5858630" cy="307654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BE7E67-0308-4CBD-954A-706D4A536B71}"/>
              </a:ext>
            </a:extLst>
          </p:cNvPr>
          <p:cNvGrpSpPr/>
          <p:nvPr/>
        </p:nvGrpSpPr>
        <p:grpSpPr>
          <a:xfrm>
            <a:off x="6164089" y="3031930"/>
            <a:ext cx="5866741" cy="3076544"/>
            <a:chOff x="6164089" y="3031930"/>
            <a:chExt cx="5866741" cy="3076544"/>
          </a:xfrm>
        </p:grpSpPr>
        <p:pic>
          <p:nvPicPr>
            <p:cNvPr id="3" name="2. Taskspace_regulation">
              <a:hlinkClick r:id="" action="ppaction://media"/>
              <a:extLst>
                <a:ext uri="{FF2B5EF4-FFF2-40B4-BE49-F238E27FC236}">
                  <a16:creationId xmlns:a16="http://schemas.microsoft.com/office/drawing/2014/main" id="{0333771C-4CC9-4474-9B8D-EC549152766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6164089" y="3031930"/>
              <a:ext cx="5858629" cy="307654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C97F00-1CAE-4027-9F73-F180EDFFFB14}"/>
                </a:ext>
              </a:extLst>
            </p:cNvPr>
            <p:cNvSpPr/>
            <p:nvPr/>
          </p:nvSpPr>
          <p:spPr>
            <a:xfrm>
              <a:off x="6172200" y="3031930"/>
              <a:ext cx="5858630" cy="307654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CA3A5A1-EC98-4169-8DEB-9816A3BB8FD0}"/>
              </a:ext>
            </a:extLst>
          </p:cNvPr>
          <p:cNvSpPr txBox="1"/>
          <p:nvPr/>
        </p:nvSpPr>
        <p:spPr>
          <a:xfrm>
            <a:off x="393956" y="2432004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영상은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 model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되지 않은 상태에서의 영상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09414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Visualization Tool – </a:t>
            </a:r>
            <a:r>
              <a:rPr lang="en-US" altLang="ko-KR" sz="4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Pybullet</a:t>
            </a: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0DE32-9CB5-409C-BCB4-27F3BB6E5F48}"/>
              </a:ext>
            </a:extLst>
          </p:cNvPr>
          <p:cNvSpPr txBox="1"/>
          <p:nvPr/>
        </p:nvSpPr>
        <p:spPr>
          <a:xfrm>
            <a:off x="383828" y="1709873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Nominal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받아오는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 model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269E54-7AAB-4078-9EB8-75E9BFD3D080}"/>
              </a:ext>
            </a:extLst>
          </p:cNvPr>
          <p:cNvSpPr txBox="1"/>
          <p:nvPr/>
        </p:nvSpPr>
        <p:spPr>
          <a:xfrm>
            <a:off x="383828" y="1371319"/>
            <a:ext cx="11022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Pybullet</a:t>
            </a:r>
            <a:r>
              <a:rPr lang="en-US" altLang="ko-KR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 개선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CA93C-73BC-47E5-91B5-A0766A5C1FAC}"/>
              </a:ext>
            </a:extLst>
          </p:cNvPr>
          <p:cNvSpPr txBox="1"/>
          <p:nvPr/>
        </p:nvSpPr>
        <p:spPr>
          <a:xfrm>
            <a:off x="393956" y="2094274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 Robot Torque, Real Robot Joint angle, Nominal Robot Joint angle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받아와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8B746-56E7-4E2C-89A3-18A7BF12E229}"/>
              </a:ext>
            </a:extLst>
          </p:cNvPr>
          <p:cNvSpPr txBox="1"/>
          <p:nvPr/>
        </p:nvSpPr>
        <p:spPr>
          <a:xfrm>
            <a:off x="383828" y="2432828"/>
            <a:ext cx="1101280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키보드 입력을 통해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 model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불러오고 지울 수 있음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키보드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‘n’ : Nominal robot ON” &amp; 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키보드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‘q’ : Nominal robot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1451E-4B82-476D-B8E8-692C806BBE23}"/>
              </a:ext>
            </a:extLst>
          </p:cNvPr>
          <p:cNvSpPr txBox="1"/>
          <p:nvPr/>
        </p:nvSpPr>
        <p:spPr>
          <a:xfrm>
            <a:off x="393956" y="3140371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PID, PD, SPD controller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사용하였을 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움직임을 비교하는 과정에서 유용하게 사용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EFE4EE-716F-45BF-9C0F-8A0CBE6FBF4D}"/>
              </a:ext>
            </a:extLst>
          </p:cNvPr>
          <p:cNvGrpSpPr/>
          <p:nvPr/>
        </p:nvGrpSpPr>
        <p:grpSpPr>
          <a:xfrm>
            <a:off x="3381986" y="3644574"/>
            <a:ext cx="5428028" cy="2848301"/>
            <a:chOff x="3381986" y="3644574"/>
            <a:chExt cx="5428028" cy="2848301"/>
          </a:xfrm>
        </p:grpSpPr>
        <p:pic>
          <p:nvPicPr>
            <p:cNvPr id="2" name="f1">
              <a:hlinkClick r:id="" action="ppaction://media"/>
              <a:extLst>
                <a:ext uri="{FF2B5EF4-FFF2-40B4-BE49-F238E27FC236}">
                  <a16:creationId xmlns:a16="http://schemas.microsoft.com/office/drawing/2014/main" id="{FC4DBE4E-D031-4FDC-BA22-92880576E99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3381986" y="3644574"/>
              <a:ext cx="5428028" cy="284830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4EF42D-C400-4838-B1CF-6353142CCCB4}"/>
                </a:ext>
              </a:extLst>
            </p:cNvPr>
            <p:cNvSpPr/>
            <p:nvPr/>
          </p:nvSpPr>
          <p:spPr>
            <a:xfrm>
              <a:off x="3381986" y="3644574"/>
              <a:ext cx="5428028" cy="2848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6B6991-F364-46C7-A0C2-5B9CE87747FA}"/>
              </a:ext>
            </a:extLst>
          </p:cNvPr>
          <p:cNvSpPr txBox="1"/>
          <p:nvPr/>
        </p:nvSpPr>
        <p:spPr>
          <a:xfrm>
            <a:off x="4659834" y="6492875"/>
            <a:ext cx="326203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&lt;Nominal Robot Model Load/Unload&gt;</a:t>
            </a:r>
          </a:p>
        </p:txBody>
      </p:sp>
    </p:spTree>
    <p:extLst>
      <p:ext uri="{BB962C8B-B14F-4D97-AF65-F5344CB8AC3E}">
        <p14:creationId xmlns:p14="http://schemas.microsoft.com/office/powerpoint/2010/main" val="402931548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 Implementation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3795686-D872-44B5-ADAC-133DCB0D2E4C}"/>
              </a:ext>
            </a:extLst>
          </p:cNvPr>
          <p:cNvSpPr txBox="1"/>
          <p:nvPr/>
        </p:nvSpPr>
        <p:spPr>
          <a:xfrm>
            <a:off x="447673" y="1457047"/>
            <a:ext cx="34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Task-space PID Controller</a:t>
            </a:r>
            <a:endParaRPr lang="ko-KR" altLang="en-US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38875A-EEE2-4274-97E1-56D5B08519F6}"/>
                  </a:ext>
                </a:extLst>
              </p:cNvPr>
              <p:cNvSpPr txBox="1"/>
              <p:nvPr/>
            </p:nvSpPr>
            <p:spPr>
              <a:xfrm>
                <a:off x="447673" y="4240838"/>
                <a:ext cx="5086905" cy="929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h𝑔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38875A-EEE2-4274-97E1-56D5B0851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3" y="4240838"/>
                <a:ext cx="5086905" cy="9297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06076A-1C74-4571-8560-B1219AA1B3B8}"/>
                  </a:ext>
                </a:extLst>
              </p:cNvPr>
              <p:cNvSpPr txBox="1"/>
              <p:nvPr/>
            </p:nvSpPr>
            <p:spPr>
              <a:xfrm>
                <a:off x="1793996" y="5460558"/>
                <a:ext cx="2375971" cy="691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06076A-1C74-4571-8560-B1219AA1B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6" y="5460558"/>
                <a:ext cx="2375971" cy="691728"/>
              </a:xfrm>
              <a:prstGeom prst="rect">
                <a:avLst/>
              </a:prstGeom>
              <a:blipFill>
                <a:blip r:embed="rId5"/>
                <a:stretch>
                  <a:fillRect b="-16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D5196A-50B4-4E65-A7DE-FEB92A023123}"/>
              </a:ext>
            </a:extLst>
          </p:cNvPr>
          <p:cNvSpPr txBox="1"/>
          <p:nvPr/>
        </p:nvSpPr>
        <p:spPr>
          <a:xfrm>
            <a:off x="618283" y="1810366"/>
            <a:ext cx="9647303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방향으로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0.1m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올라가도록 하고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다시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방향으로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0.1m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올라가도록 하고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다시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방향으로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0.1m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올라가도록 한 후에</a:t>
            </a:r>
            <a:b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마지막에 다시 처음시작 높이로 돌아오는 영상을 촬영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FDFB1-8C5C-4371-902A-2FAB7193180C}"/>
              </a:ext>
            </a:extLst>
          </p:cNvPr>
          <p:cNvSpPr txBox="1"/>
          <p:nvPr/>
        </p:nvSpPr>
        <p:spPr>
          <a:xfrm>
            <a:off x="618282" y="2851828"/>
            <a:ext cx="9647303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뒤에 등장하는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PD Controller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SPD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대해서도 동일한 영상 촬영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A488C2-8D2F-4927-BC21-03E8D741C927}"/>
                  </a:ext>
                </a:extLst>
              </p:cNvPr>
              <p:cNvSpPr txBox="1"/>
              <p:nvPr/>
            </p:nvSpPr>
            <p:spPr>
              <a:xfrm>
                <a:off x="631570" y="3230010"/>
                <a:ext cx="5429002" cy="36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Task</a:t>
                </a:r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Space Regulation</a:t>
                </a:r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대해서는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130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𝑑𝑒𝑠</m:t>
                        </m:r>
                      </m:sub>
                    </m:sSub>
                  </m:oMath>
                </a14:m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sz="130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𝑑𝑒𝑠</m:t>
                        </m:r>
                      </m:sub>
                    </m:sSub>
                  </m:oMath>
                </a14:m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</a:t>
                </a:r>
                <a:r>
                  <a:rPr lang="en-US" altLang="ko-KR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0</a:t>
                </a:r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으로</a:t>
                </a:r>
                <a:r>
                  <a:rPr lang="en-US" altLang="ko-KR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설정하여 진행</a:t>
                </a:r>
                <a:endPara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A488C2-8D2F-4927-BC21-03E8D741C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70" y="3230010"/>
                <a:ext cx="5429002" cy="362535"/>
              </a:xfrm>
              <a:prstGeom prst="rect">
                <a:avLst/>
              </a:prstGeom>
              <a:blipFill>
                <a:blip r:embed="rId6"/>
                <a:stretch>
                  <a:fillRect l="-112" b="-15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808CE0D-98A3-43CC-906D-B1ADCEED8486}"/>
              </a:ext>
            </a:extLst>
          </p:cNvPr>
          <p:cNvSpPr txBox="1"/>
          <p:nvPr/>
        </p:nvSpPr>
        <p:spPr>
          <a:xfrm>
            <a:off x="7445575" y="2862165"/>
            <a:ext cx="358877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&lt;Task space PID Controller with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61FDE0-BF55-45A4-BF1C-5DEE59958D8C}"/>
              </a:ext>
            </a:extLst>
          </p:cNvPr>
          <p:cNvSpPr txBox="1"/>
          <p:nvPr/>
        </p:nvSpPr>
        <p:spPr>
          <a:xfrm>
            <a:off x="618283" y="2457090"/>
            <a:ext cx="5737310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 model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load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하였을 때의 영상 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A1691E-DB20-4FD0-B77C-974E1BF0B1EE}"/>
              </a:ext>
            </a:extLst>
          </p:cNvPr>
          <p:cNvGrpSpPr/>
          <p:nvPr/>
        </p:nvGrpSpPr>
        <p:grpSpPr>
          <a:xfrm>
            <a:off x="6096000" y="3332387"/>
            <a:ext cx="6060572" cy="3186604"/>
            <a:chOff x="6096000" y="3332387"/>
            <a:chExt cx="6060572" cy="3186604"/>
          </a:xfrm>
        </p:grpSpPr>
        <p:pic>
          <p:nvPicPr>
            <p:cNvPr id="3" name="3. PID_regulation">
              <a:hlinkClick r:id="" action="ppaction://media"/>
              <a:extLst>
                <a:ext uri="{FF2B5EF4-FFF2-40B4-BE49-F238E27FC236}">
                  <a16:creationId xmlns:a16="http://schemas.microsoft.com/office/drawing/2014/main" id="{A740631E-723D-42F3-BDAD-7ED8D46F0807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096000" y="3336401"/>
              <a:ext cx="6060572" cy="318259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66AAE1-4F88-47B4-865A-8741297E3A09}"/>
                </a:ext>
              </a:extLst>
            </p:cNvPr>
            <p:cNvSpPr/>
            <p:nvPr/>
          </p:nvSpPr>
          <p:spPr>
            <a:xfrm>
              <a:off x="6096000" y="3332387"/>
              <a:ext cx="6060572" cy="318660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7DEA0E5-9308-4940-80AD-F14AB5453E9E}"/>
                </a:ext>
              </a:extLst>
            </p:cNvPr>
            <p:cNvGrpSpPr/>
            <p:nvPr/>
          </p:nvGrpSpPr>
          <p:grpSpPr>
            <a:xfrm>
              <a:off x="6386151" y="5772636"/>
              <a:ext cx="317244" cy="317244"/>
              <a:chOff x="7463596" y="2908207"/>
              <a:chExt cx="317244" cy="317244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8A7F2EB1-8B84-4D67-9EF5-47BF1F4625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63596" y="3044168"/>
                <a:ext cx="244731" cy="18128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477B4228-2C42-40A3-AFEF-308A6AF38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3596" y="3225451"/>
                <a:ext cx="317244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D72E1160-F4A0-4AF7-AB48-2CACF3B1C43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304974" y="3066829"/>
                <a:ext cx="317244" cy="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9EB7FF-3F00-4596-A58F-39E46BC6FCF5}"/>
                </a:ext>
              </a:extLst>
            </p:cNvPr>
            <p:cNvSpPr txBox="1"/>
            <p:nvPr/>
          </p:nvSpPr>
          <p:spPr>
            <a:xfrm>
              <a:off x="6677361" y="5882603"/>
              <a:ext cx="27232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5BEBDC-C2D2-4905-896F-F49C2FC2657F}"/>
                </a:ext>
              </a:extLst>
            </p:cNvPr>
            <p:cNvSpPr txBox="1"/>
            <p:nvPr/>
          </p:nvSpPr>
          <p:spPr>
            <a:xfrm>
              <a:off x="6249988" y="5424020"/>
              <a:ext cx="27232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FA0E3-6FDC-4E27-B3E8-039DC0633AC2}"/>
                </a:ext>
              </a:extLst>
            </p:cNvPr>
            <p:cNvSpPr txBox="1"/>
            <p:nvPr/>
          </p:nvSpPr>
          <p:spPr>
            <a:xfrm>
              <a:off x="6580940" y="5609379"/>
              <a:ext cx="27232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57053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 Implementation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3795686-D872-44B5-ADAC-133DCB0D2E4C}"/>
              </a:ext>
            </a:extLst>
          </p:cNvPr>
          <p:cNvSpPr txBox="1"/>
          <p:nvPr/>
        </p:nvSpPr>
        <p:spPr>
          <a:xfrm>
            <a:off x="447674" y="1219303"/>
            <a:ext cx="34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Task-space PD Controller</a:t>
            </a:r>
            <a:endParaRPr lang="ko-KR" altLang="en-US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AB5335-695B-4AB7-AE89-766DC5AAEB84}"/>
              </a:ext>
            </a:extLst>
          </p:cNvPr>
          <p:cNvSpPr txBox="1"/>
          <p:nvPr/>
        </p:nvSpPr>
        <p:spPr>
          <a:xfrm>
            <a:off x="513921" y="3757531"/>
            <a:ext cx="34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Task-space SPD Controller</a:t>
            </a:r>
            <a:endParaRPr lang="ko-KR" altLang="en-US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6CB15-ED6B-4DA9-A156-5DF79FE1C77B}"/>
                  </a:ext>
                </a:extLst>
              </p:cNvPr>
              <p:cNvSpPr/>
              <p:nvPr/>
            </p:nvSpPr>
            <p:spPr>
              <a:xfrm>
                <a:off x="865990" y="2503048"/>
                <a:ext cx="3765967" cy="410497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𝑝𝑑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𝑝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𝑑</m:t>
                            </m:r>
                          </m:sub>
                        </m:sSub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+ 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𝑔</m:t>
                        </m:r>
                      </m:e>
                    </m:acc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6CB15-ED6B-4DA9-A156-5DF79FE1C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90" y="2503048"/>
                <a:ext cx="3765967" cy="410497"/>
              </a:xfrm>
              <a:prstGeom prst="rect">
                <a:avLst/>
              </a:prstGeom>
              <a:blipFill>
                <a:blip r:embed="rId6"/>
                <a:stretch>
                  <a:fillRect r="-4815" b="-277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ABADCB-7DFA-40CF-AEF8-7BDAD5CB4BFD}"/>
                  </a:ext>
                </a:extLst>
              </p:cNvPr>
              <p:cNvSpPr txBox="1"/>
              <p:nvPr/>
            </p:nvSpPr>
            <p:spPr>
              <a:xfrm>
                <a:off x="1693652" y="3129649"/>
                <a:ext cx="2110642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=100,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ABADCB-7DFA-40CF-AEF8-7BDAD5CB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52" y="3129649"/>
                <a:ext cx="2110642" cy="390748"/>
              </a:xfrm>
              <a:prstGeom prst="rect">
                <a:avLst/>
              </a:prstGeom>
              <a:blipFill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55A27-0D5F-44E3-906F-AAB98060A1D9}"/>
                  </a:ext>
                </a:extLst>
              </p:cNvPr>
              <p:cNvSpPr txBox="1"/>
              <p:nvPr/>
            </p:nvSpPr>
            <p:spPr>
              <a:xfrm>
                <a:off x="757087" y="4792303"/>
                <a:ext cx="3185463" cy="417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𝜏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𝑝𝑑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𝑇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𝑝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𝑝</m:t>
                        </m:r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1400" dirty="0"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 </m:t>
                    </m:r>
                    <m:acc>
                      <m:accPr>
                        <m:chr m:val="̂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𝑔</m:t>
                        </m:r>
                      </m:e>
                    </m:acc>
                  </m:oMath>
                </a14:m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55A27-0D5F-44E3-906F-AAB98060A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7" y="4792303"/>
                <a:ext cx="3185463" cy="417422"/>
              </a:xfrm>
              <a:prstGeom prst="rect">
                <a:avLst/>
              </a:prstGeom>
              <a:blipFill>
                <a:blip r:embed="rId8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D2F16F-B67C-4E49-9353-5B11ACFA863D}"/>
                  </a:ext>
                </a:extLst>
              </p:cNvPr>
              <p:cNvSpPr txBox="1"/>
              <p:nvPr/>
            </p:nvSpPr>
            <p:spPr>
              <a:xfrm>
                <a:off x="541548" y="5181341"/>
                <a:ext cx="5934074" cy="575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ko-KR" altLang="en-US" sz="14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𝑞</m:t>
                          </m:r>
                        </m:e>
                      </m:acc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𝑀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+∆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𝐷𝐽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𝑝𝑑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𝐽</m:t>
                                  </m:r>
                                </m:e>
                              </m:acc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𝑀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+∆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𝐷𝐽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D2F16F-B67C-4E49-9353-5B11ACFA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8" y="5181341"/>
                <a:ext cx="5934074" cy="575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2186DF-9996-48C6-8CB5-C7E9C4F966E7}"/>
                  </a:ext>
                </a:extLst>
              </p:cNvPr>
              <p:cNvSpPr txBox="1"/>
              <p:nvPr/>
            </p:nvSpPr>
            <p:spPr>
              <a:xfrm>
                <a:off x="719805" y="5914669"/>
                <a:ext cx="2010894" cy="5399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𝑠𝑝𝑑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𝑞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2186DF-9996-48C6-8CB5-C7E9C4F96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5" y="5914669"/>
                <a:ext cx="2010894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0662BE-EA4A-4F63-B0B2-280FD315F3B5}"/>
                  </a:ext>
                </a:extLst>
              </p:cNvPr>
              <p:cNvSpPr txBox="1"/>
              <p:nvPr/>
            </p:nvSpPr>
            <p:spPr>
              <a:xfrm>
                <a:off x="2980633" y="5989273"/>
                <a:ext cx="2110642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=100,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0662BE-EA4A-4F63-B0B2-280FD315F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33" y="5989273"/>
                <a:ext cx="2110642" cy="390748"/>
              </a:xfrm>
              <a:prstGeom prst="rect">
                <a:avLst/>
              </a:prstGeom>
              <a:blipFill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F979E09-37EC-46AC-B16D-B439F87ED2D3}"/>
              </a:ext>
            </a:extLst>
          </p:cNvPr>
          <p:cNvSpPr txBox="1"/>
          <p:nvPr/>
        </p:nvSpPr>
        <p:spPr>
          <a:xfrm>
            <a:off x="449703" y="1593881"/>
            <a:ext cx="564629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비교하기 위해 작은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Gain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 영상 촬영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6ED049-8978-4AA8-B9A9-E194FDD66526}"/>
              </a:ext>
            </a:extLst>
          </p:cNvPr>
          <p:cNvSpPr txBox="1"/>
          <p:nvPr/>
        </p:nvSpPr>
        <p:spPr>
          <a:xfrm>
            <a:off x="513921" y="4058351"/>
            <a:ext cx="564629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비교하기 위해 작은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Gain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 영상 촬영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879C9C-54A9-4BBC-B882-C7A533918AF0}"/>
              </a:ext>
            </a:extLst>
          </p:cNvPr>
          <p:cNvSpPr txBox="1"/>
          <p:nvPr/>
        </p:nvSpPr>
        <p:spPr>
          <a:xfrm>
            <a:off x="7526907" y="735482"/>
            <a:ext cx="353381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&lt;Task space PD Controller with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16870-3CCD-4FCB-8BB6-8A19ADEC2A59}"/>
              </a:ext>
            </a:extLst>
          </p:cNvPr>
          <p:cNvSpPr txBox="1"/>
          <p:nvPr/>
        </p:nvSpPr>
        <p:spPr>
          <a:xfrm>
            <a:off x="7488011" y="3757531"/>
            <a:ext cx="366942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&lt;Task space SPD Controller with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0D22FB-FBAA-486D-AE61-4C3B7C84899C}"/>
              </a:ext>
            </a:extLst>
          </p:cNvPr>
          <p:cNvGrpSpPr/>
          <p:nvPr/>
        </p:nvGrpSpPr>
        <p:grpSpPr>
          <a:xfrm>
            <a:off x="6725212" y="1106395"/>
            <a:ext cx="5337834" cy="2625302"/>
            <a:chOff x="6725212" y="1106395"/>
            <a:chExt cx="5337834" cy="2625302"/>
          </a:xfrm>
        </p:grpSpPr>
        <p:pic>
          <p:nvPicPr>
            <p:cNvPr id="3" name="4. PD_regulation">
              <a:hlinkClick r:id="" action="ppaction://media"/>
              <a:extLst>
                <a:ext uri="{FF2B5EF4-FFF2-40B4-BE49-F238E27FC236}">
                  <a16:creationId xmlns:a16="http://schemas.microsoft.com/office/drawing/2014/main" id="{E56C1CEC-74DA-4AC3-8F42-1D6F33F0EC0A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6725213" y="1119883"/>
              <a:ext cx="4973650" cy="261181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20F323-DD67-43AD-8A34-F2DFEBF6D2B4}"/>
                </a:ext>
              </a:extLst>
            </p:cNvPr>
            <p:cNvSpPr/>
            <p:nvPr/>
          </p:nvSpPr>
          <p:spPr>
            <a:xfrm>
              <a:off x="6732041" y="1106395"/>
              <a:ext cx="4966821" cy="26253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149AECC-D25D-4925-9875-494F4CBDE53E}"/>
                </a:ext>
              </a:extLst>
            </p:cNvPr>
            <p:cNvSpPr/>
            <p:nvPr/>
          </p:nvSpPr>
          <p:spPr>
            <a:xfrm>
              <a:off x="11347771" y="2346663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AE9C5A-22BA-4CE6-92B9-AD29048367FE}"/>
                </a:ext>
              </a:extLst>
            </p:cNvPr>
            <p:cNvSpPr txBox="1"/>
            <p:nvPr/>
          </p:nvSpPr>
          <p:spPr>
            <a:xfrm>
              <a:off x="10955050" y="2010116"/>
              <a:ext cx="110799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FF0000"/>
                  </a:solidFill>
                </a:rPr>
                <a:t>최고도달위치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31DCD89-D332-458A-8B19-45D0455B8235}"/>
                </a:ext>
              </a:extLst>
            </p:cNvPr>
            <p:cNvGrpSpPr/>
            <p:nvPr/>
          </p:nvGrpSpPr>
          <p:grpSpPr>
            <a:xfrm>
              <a:off x="6861375" y="3126832"/>
              <a:ext cx="317244" cy="317244"/>
              <a:chOff x="7463596" y="2908207"/>
              <a:chExt cx="317244" cy="31724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733F688-EFD9-4313-836F-FCEDB9F39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63596" y="3044168"/>
                <a:ext cx="244731" cy="18128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3A88EBD9-5F99-42E8-AC6E-341AE43EE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3596" y="3225451"/>
                <a:ext cx="317244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20821ACA-DB8F-4862-87B5-86C5B45DDB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304974" y="3066829"/>
                <a:ext cx="317244" cy="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EFE61F-7292-417C-8FB4-C7D7A26DA0A7}"/>
                </a:ext>
              </a:extLst>
            </p:cNvPr>
            <p:cNvSpPr txBox="1"/>
            <p:nvPr/>
          </p:nvSpPr>
          <p:spPr>
            <a:xfrm>
              <a:off x="7152585" y="3236799"/>
              <a:ext cx="27232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906FAD-AEFF-4873-9352-E3B66EA048FE}"/>
                </a:ext>
              </a:extLst>
            </p:cNvPr>
            <p:cNvSpPr txBox="1"/>
            <p:nvPr/>
          </p:nvSpPr>
          <p:spPr>
            <a:xfrm>
              <a:off x="6725212" y="2778216"/>
              <a:ext cx="27232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9D801E-80B4-4805-8553-E2CB82529C30}"/>
                </a:ext>
              </a:extLst>
            </p:cNvPr>
            <p:cNvSpPr txBox="1"/>
            <p:nvPr/>
          </p:nvSpPr>
          <p:spPr>
            <a:xfrm>
              <a:off x="7056164" y="2963575"/>
              <a:ext cx="27232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00F431-488B-432A-B9E9-71A10593BBC1}"/>
              </a:ext>
            </a:extLst>
          </p:cNvPr>
          <p:cNvGrpSpPr/>
          <p:nvPr/>
        </p:nvGrpSpPr>
        <p:grpSpPr>
          <a:xfrm>
            <a:off x="6725212" y="4162530"/>
            <a:ext cx="5337834" cy="2625302"/>
            <a:chOff x="6725212" y="4162530"/>
            <a:chExt cx="5337834" cy="2625302"/>
          </a:xfrm>
        </p:grpSpPr>
        <p:pic>
          <p:nvPicPr>
            <p:cNvPr id="6" name="5. SPD_regulation">
              <a:hlinkClick r:id="" action="ppaction://media"/>
              <a:extLst>
                <a:ext uri="{FF2B5EF4-FFF2-40B4-BE49-F238E27FC236}">
                  <a16:creationId xmlns:a16="http://schemas.microsoft.com/office/drawing/2014/main" id="{07B2455D-8010-475D-B3B9-D7FC0F63E53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6732094" y="4162530"/>
              <a:ext cx="4966820" cy="2608228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7200CD-F139-40C1-857E-479E0C93FE63}"/>
                </a:ext>
              </a:extLst>
            </p:cNvPr>
            <p:cNvSpPr/>
            <p:nvPr/>
          </p:nvSpPr>
          <p:spPr>
            <a:xfrm>
              <a:off x="6725213" y="4162530"/>
              <a:ext cx="4966821" cy="26253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C44856E-FBF1-4B01-A448-A27F05751F69}"/>
                </a:ext>
              </a:extLst>
            </p:cNvPr>
            <p:cNvSpPr/>
            <p:nvPr/>
          </p:nvSpPr>
          <p:spPr>
            <a:xfrm>
              <a:off x="11437048" y="5288453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B64230-EA23-448D-9906-B2755BF28EDB}"/>
                </a:ext>
              </a:extLst>
            </p:cNvPr>
            <p:cNvSpPr txBox="1"/>
            <p:nvPr/>
          </p:nvSpPr>
          <p:spPr>
            <a:xfrm>
              <a:off x="10955050" y="4941286"/>
              <a:ext cx="110799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FF0000"/>
                  </a:solidFill>
                </a:rPr>
                <a:t>최고도달위치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2E51356-6A84-4899-B3EC-7C911BEBD668}"/>
                </a:ext>
              </a:extLst>
            </p:cNvPr>
            <p:cNvGrpSpPr/>
            <p:nvPr/>
          </p:nvGrpSpPr>
          <p:grpSpPr>
            <a:xfrm>
              <a:off x="6861375" y="6056358"/>
              <a:ext cx="317244" cy="317244"/>
              <a:chOff x="7463596" y="2908207"/>
              <a:chExt cx="317244" cy="317244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146C69FB-A77E-427C-B1CC-B51FE0D230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63596" y="3044168"/>
                <a:ext cx="244731" cy="18128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B5D08A40-D4E3-4017-837B-825746C1F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3596" y="3225451"/>
                <a:ext cx="317244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654C1603-60FE-4C61-8140-BAF7836C908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304974" y="3066829"/>
                <a:ext cx="317244" cy="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F0B92FF-8CDB-40D2-A060-589B9C852181}"/>
                </a:ext>
              </a:extLst>
            </p:cNvPr>
            <p:cNvSpPr txBox="1"/>
            <p:nvPr/>
          </p:nvSpPr>
          <p:spPr>
            <a:xfrm>
              <a:off x="7152585" y="6166325"/>
              <a:ext cx="27232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CA1662F-F0DF-4EAE-800B-725C97F7A68A}"/>
                </a:ext>
              </a:extLst>
            </p:cNvPr>
            <p:cNvSpPr txBox="1"/>
            <p:nvPr/>
          </p:nvSpPr>
          <p:spPr>
            <a:xfrm>
              <a:off x="6725212" y="5707742"/>
              <a:ext cx="27232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E0C2FB-2C68-456A-90F8-E6AB79547931}"/>
                </a:ext>
              </a:extLst>
            </p:cNvPr>
            <p:cNvSpPr txBox="1"/>
            <p:nvPr/>
          </p:nvSpPr>
          <p:spPr>
            <a:xfrm>
              <a:off x="7056164" y="5893101"/>
              <a:ext cx="27232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4911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7F0F46-50AD-4150-841D-F04466E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33B7D7D-B875-4E8E-8031-6A8041AE36DA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Discussion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0DE32-9CB5-409C-BCB4-27F3BB6E5F48}"/>
              </a:ext>
            </a:extLst>
          </p:cNvPr>
          <p:cNvSpPr txBox="1"/>
          <p:nvPr/>
        </p:nvSpPr>
        <p:spPr>
          <a:xfrm>
            <a:off x="393956" y="1464119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Task-space PD controller , SPD controller Gain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CA93C-73BC-47E5-91B5-A0766A5C1FAC}"/>
              </a:ext>
            </a:extLst>
          </p:cNvPr>
          <p:cNvSpPr txBox="1"/>
          <p:nvPr/>
        </p:nvSpPr>
        <p:spPr>
          <a:xfrm>
            <a:off x="383828" y="1848520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gain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너무 작기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제어기의 성능을 비교하기에 앞선 실험은 무의미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8B746-56E7-4E2C-89A3-18A7BF12E229}"/>
              </a:ext>
            </a:extLst>
          </p:cNvPr>
          <p:cNvSpPr txBox="1"/>
          <p:nvPr/>
        </p:nvSpPr>
        <p:spPr>
          <a:xfrm>
            <a:off x="373700" y="2187074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실제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차이를 확인하기 위해서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시뮬레이션이 잘 작동하는지 확인하기 위해서 진행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1451E-4B82-476D-B8E8-692C806BBE23}"/>
              </a:ext>
            </a:extLst>
          </p:cNvPr>
          <p:cNvSpPr txBox="1"/>
          <p:nvPr/>
        </p:nvSpPr>
        <p:spPr>
          <a:xfrm>
            <a:off x="373700" y="2571475"/>
            <a:ext cx="1101280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1000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이상으로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gain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올려 두 제어기의 성능을 비교 확인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값만 받아와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시뮬레이션 작동시키는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따로 만들기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8ACA6-C5D9-42D2-8B37-A525CB0538CA}"/>
              </a:ext>
            </a:extLst>
          </p:cNvPr>
          <p:cNvSpPr txBox="1"/>
          <p:nvPr/>
        </p:nvSpPr>
        <p:spPr>
          <a:xfrm>
            <a:off x="7983928" y="2617322"/>
            <a:ext cx="1801911" cy="7075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제어기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Unstable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제어기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Stable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C0CF56-69B4-4593-93D7-3E966272F09F}"/>
              </a:ext>
            </a:extLst>
          </p:cNvPr>
          <p:cNvSpPr/>
          <p:nvPr/>
        </p:nvSpPr>
        <p:spPr>
          <a:xfrm>
            <a:off x="1090246" y="2643698"/>
            <a:ext cx="1801911" cy="28648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6410EDC-6D29-4609-B564-B1C1A94C4758}"/>
              </a:ext>
            </a:extLst>
          </p:cNvPr>
          <p:cNvCxnSpPr>
            <a:stCxn id="2" idx="2"/>
            <a:endCxn id="10" idx="1"/>
          </p:cNvCxnSpPr>
          <p:nvPr/>
        </p:nvCxnSpPr>
        <p:spPr>
          <a:xfrm rot="16200000" flipH="1">
            <a:off x="4967106" y="-45717"/>
            <a:ext cx="40918" cy="5992726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4B199C-4CB5-482B-9C61-3CB3469AFE60}"/>
              </a:ext>
            </a:extLst>
          </p:cNvPr>
          <p:cNvSpPr txBox="1"/>
          <p:nvPr/>
        </p:nvSpPr>
        <p:spPr>
          <a:xfrm>
            <a:off x="393956" y="3561804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Indy7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C177C-E853-4053-9121-4621D1C88827}"/>
              </a:ext>
            </a:extLst>
          </p:cNvPr>
          <p:cNvSpPr txBox="1"/>
          <p:nvPr/>
        </p:nvSpPr>
        <p:spPr>
          <a:xfrm>
            <a:off x="393956" y="3930816"/>
            <a:ext cx="1101280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 제어기와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gain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사용하였을 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움직였지만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움직이지 않는 모습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4. PD_regulation_pybullet">
            <a:hlinkClick r:id="" action="ppaction://media"/>
            <a:extLst>
              <a:ext uri="{FF2B5EF4-FFF2-40B4-BE49-F238E27FC236}">
                <a16:creationId xmlns:a16="http://schemas.microsoft.com/office/drawing/2014/main" id="{F29CCBFF-5A3E-4484-81A6-1B4B2BA9A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83928" y="4455046"/>
            <a:ext cx="3989485" cy="2094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1D3E8-9CD9-402B-90C3-94F6369EE22E}"/>
              </a:ext>
            </a:extLst>
          </p:cNvPr>
          <p:cNvSpPr txBox="1"/>
          <p:nvPr/>
        </p:nvSpPr>
        <p:spPr>
          <a:xfrm>
            <a:off x="393956" y="4368515"/>
            <a:ext cx="1101280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friction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등으로 인해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사용된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torque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값보다 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큰 값의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torque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필요한 것으로 예상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28DFEC-5B4F-4C27-B53F-B19560B31EDA}"/>
              </a:ext>
            </a:extLst>
          </p:cNvPr>
          <p:cNvSpPr/>
          <p:nvPr/>
        </p:nvSpPr>
        <p:spPr>
          <a:xfrm>
            <a:off x="7983928" y="4455046"/>
            <a:ext cx="3989485" cy="189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BAC863-C1A9-4726-AA0F-A2D278B2ECCC}"/>
              </a:ext>
            </a:extLst>
          </p:cNvPr>
          <p:cNvSpPr txBox="1"/>
          <p:nvPr/>
        </p:nvSpPr>
        <p:spPr>
          <a:xfrm>
            <a:off x="8293538" y="6410103"/>
            <a:ext cx="3549699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&lt;Task space PD Controller with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8CF8D-D09B-4728-BBEE-99846E0663C2}"/>
              </a:ext>
            </a:extLst>
          </p:cNvPr>
          <p:cNvSpPr txBox="1"/>
          <p:nvPr/>
        </p:nvSpPr>
        <p:spPr>
          <a:xfrm>
            <a:off x="383828" y="5076081"/>
            <a:ext cx="1101280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Friction Identification , Compensation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진행한 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Nominal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실제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robot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어떠한 차이를 보이는지 확인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14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9379</TotalTime>
  <Words>1297</Words>
  <Application>Microsoft Office PowerPoint</Application>
  <PresentationFormat>와이드스크린</PresentationFormat>
  <Paragraphs>200</Paragraphs>
  <Slides>25</Slides>
  <Notes>1</Notes>
  <HiddenSlides>0</HiddenSlides>
  <MMClips>16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Arial</vt:lpstr>
      <vt:lpstr>Cambria Math</vt:lpstr>
      <vt:lpstr>맑은 고딕</vt:lpstr>
      <vt:lpstr>나눔스퀘어</vt:lpstr>
      <vt:lpstr>나눔스퀘어 ExtraBold</vt:lpstr>
      <vt:lpstr>나눔스퀘어 Bold</vt:lpstr>
      <vt:lpstr>Office 테마</vt:lpstr>
      <vt:lpstr>Autonomous Robot Group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Robot Group</dc:title>
  <dc:creator>YongSeok Lee</dc:creator>
  <cp:lastModifiedBy>user</cp:lastModifiedBy>
  <cp:revision>677</cp:revision>
  <dcterms:created xsi:type="dcterms:W3CDTF">2022-06-25T09:56:32Z</dcterms:created>
  <dcterms:modified xsi:type="dcterms:W3CDTF">2022-08-08T13:21:55Z</dcterms:modified>
</cp:coreProperties>
</file>